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DCD01-A044-461B-BE0F-903F2ADF48E8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B825-2639-4994-8D6A-A7851F5BE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12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E7A88EA6-5768-481D-AAEF-0BE6F596FCBA}" type="slidenum">
              <a:rPr lang="it-IT" altLang="it-IT" sz="1200">
                <a:solidFill>
                  <a:prstClr val="black"/>
                </a:solidFill>
              </a:rPr>
              <a:pPr/>
              <a:t>12</a:t>
            </a:fld>
            <a:endParaRPr lang="it-IT" altLang="it-IT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72B73CE9-C9C9-455A-9E65-418E51F1A87D}" type="slidenum">
              <a:rPr lang="it-IT" sz="1200" smtClean="0">
                <a:solidFill>
                  <a:schemeClr val="tx1"/>
                </a:solidFill>
                <a:latin typeface="Times" pitchFamily="18" charset="0"/>
              </a:rPr>
              <a:pPr/>
              <a:t>15</a:t>
            </a:fld>
            <a:endParaRPr lang="it-IT" sz="1200" smtClean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37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986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B4F7-1BB1-4A32-B3D7-62EF2E629A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4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81ED-5424-460A-858A-A90CA977242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2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7493-4FB4-41DE-B38B-B3D5515F1F8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80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B66F-4E61-4169-979D-EA7574628E3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96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4E95-80E7-4396-9576-049078989CF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9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695D-09B7-4B5F-A0DC-DF7F83AA6F7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68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13A-79FF-439B-A4E2-61DDC4555F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F67C-889E-4D36-822F-4D637EA1F9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FE17-DB2A-411B-988B-7CF42A571D5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48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A6B-C963-4209-909E-4D4A957F3A2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93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4428-DC4E-4449-AAE9-6EB2282AAC0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2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0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56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7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59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44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3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30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AACA-0A50-4756-B0AC-56CCFCECB5F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C0C5B-8973-44DB-B320-5C7B858639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68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86E5A9-A8D5-4EFD-8976-58B37F97DCA7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71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319015"/>
            <a:ext cx="8424936" cy="1470025"/>
          </a:xfrm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Didattica e Fondamenti degli Algoritmi e </a:t>
            </a:r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della Calcolabilità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err="1" smtClean="0">
                <a:latin typeface="Comic Sans MS" pitchFamily="66" charset="0"/>
              </a:rPr>
              <a:t>Settima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giornata</a:t>
            </a:r>
            <a:r>
              <a:rPr lang="en-US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Risolvere </a:t>
            </a:r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ottimamente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un 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problema in P: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problema dell’ordinamento: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Merge </a:t>
            </a:r>
            <a:r>
              <a:rPr lang="it-IT" sz="3200" dirty="0" err="1" smtClean="0">
                <a:solidFill>
                  <a:srgbClr val="FFFF00"/>
                </a:solidFill>
                <a:latin typeface="Comic Sans MS" pitchFamily="66" charset="0"/>
              </a:rPr>
              <a:t>Sort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56720"/>
            <a:ext cx="7416824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Guido </a:t>
            </a:r>
            <a:r>
              <a:rPr lang="en-US" sz="2800" dirty="0" err="1" smtClean="0">
                <a:latin typeface="Comic Sans MS" pitchFamily="66" charset="0"/>
              </a:rPr>
              <a:t>Proietti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Email: guido.proietti@univaq.it</a:t>
            </a:r>
          </a:p>
          <a:p>
            <a:r>
              <a:rPr lang="en-US" sz="2400" dirty="0" smtClean="0">
                <a:latin typeface="Comic Sans MS" pitchFamily="66" charset="0"/>
              </a:rPr>
              <a:t>URL: </a:t>
            </a:r>
            <a:r>
              <a:rPr lang="en-US" sz="2400" dirty="0" smtClean="0"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D7132-AFEA-45EE-904C-282749680961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3250" cy="2303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Consideriamo l’albero di decisione di un </a:t>
            </a:r>
            <a:r>
              <a:rPr lang="it-IT" altLang="it-IT" sz="2400" dirty="0" smtClean="0">
                <a:solidFill>
                  <a:srgbClr val="FFFF00"/>
                </a:solidFill>
              </a:rPr>
              <a:t>qualsiasi</a:t>
            </a:r>
            <a:r>
              <a:rPr lang="it-IT" altLang="it-IT" sz="2400" dirty="0" smtClean="0"/>
              <a:t> algoritmo che risolve il problema dell’ordinamento di </a:t>
            </a:r>
            <a:r>
              <a:rPr lang="it-IT" altLang="it-IT" sz="24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/>
              <a:t> elementi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Tale albero deve avere almeno </a:t>
            </a:r>
            <a:r>
              <a:rPr lang="it-IT" altLang="it-IT" sz="2400" dirty="0" smtClean="0">
                <a:solidFill>
                  <a:srgbClr val="FFFF00"/>
                </a:solidFill>
              </a:rPr>
              <a:t>n!</a:t>
            </a:r>
            <a:r>
              <a:rPr lang="it-IT" altLang="it-IT" sz="2400" dirty="0" smtClean="0"/>
              <a:t> foglie: infatti, se l’algoritmo è corretto, deve contemplare tutti i possibili output, ovvero le </a:t>
            </a:r>
            <a:r>
              <a:rPr lang="it-IT" altLang="it-IT" sz="2400" dirty="0" smtClean="0">
                <a:solidFill>
                  <a:srgbClr val="FFFF00"/>
                </a:solidFill>
              </a:rPr>
              <a:t>n!</a:t>
            </a:r>
            <a:r>
              <a:rPr lang="it-IT" altLang="it-IT" sz="2400" dirty="0" smtClean="0"/>
              <a:t> permutazioni della sequenza di </a:t>
            </a:r>
            <a:r>
              <a:rPr lang="it-IT" altLang="it-IT" sz="24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/>
              <a:t> elementi in input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Dal lemma precedente, avremo che l’altezza </a:t>
            </a:r>
            <a:r>
              <a:rPr lang="it-IT" altLang="it-IT" sz="2400" dirty="0" smtClean="0">
                <a:solidFill>
                  <a:srgbClr val="FFFF00"/>
                </a:solidFill>
              </a:rPr>
              <a:t>h(n!)</a:t>
            </a:r>
            <a:r>
              <a:rPr lang="it-IT" altLang="it-IT" sz="2400" dirty="0" smtClean="0"/>
              <a:t> </a:t>
            </a:r>
            <a:r>
              <a:rPr lang="it-IT" altLang="it-IT" sz="2400" dirty="0" smtClean="0"/>
              <a:t>dell’albero di decisione </a:t>
            </a:r>
            <a:r>
              <a:rPr lang="it-IT" altLang="it-IT" sz="2400" dirty="0" smtClean="0"/>
              <a:t>sarà quindi:</a:t>
            </a:r>
            <a:endParaRPr lang="it-IT" altLang="it-IT" sz="2400" dirty="0" smtClean="0"/>
          </a:p>
          <a:p>
            <a:pPr eaLnBrk="1" hangingPunct="1">
              <a:lnSpc>
                <a:spcPct val="90000"/>
              </a:lnSpc>
            </a:pPr>
            <a:endParaRPr lang="it-IT" altLang="it-IT" sz="1000" baseline="30000" dirty="0" smtClean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Il </a:t>
            </a:r>
            <a:r>
              <a:rPr lang="it-IT" altLang="it-IT" sz="4000" b="1" dirty="0" err="1">
                <a:solidFill>
                  <a:srgbClr val="FFFF00"/>
                </a:solidFill>
              </a:rPr>
              <a:t>lower</a:t>
            </a:r>
            <a:r>
              <a:rPr lang="it-IT" altLang="it-IT" sz="4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 err="1">
                <a:solidFill>
                  <a:srgbClr val="FFFF00"/>
                </a:solidFill>
              </a:rPr>
              <a:t>bound</a:t>
            </a:r>
            <a:r>
              <a:rPr lang="it-IT" altLang="it-IT" sz="4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4000" b="1" dirty="0">
                <a:solidFill>
                  <a:srgbClr val="FFFF00"/>
                </a:solidFill>
              </a:rPr>
              <a:t>(n log</a:t>
            </a:r>
            <a:r>
              <a:rPr lang="it-IT" altLang="it-IT" sz="1000" b="1" dirty="0">
                <a:solidFill>
                  <a:srgbClr val="FFFF00"/>
                </a:solidFill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</a:rPr>
              <a:t>n)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32024" y="4097338"/>
            <a:ext cx="2400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 smtClean="0">
                <a:solidFill>
                  <a:srgbClr val="FFFF00"/>
                </a:solidFill>
              </a:rPr>
              <a:t>h(n!) </a:t>
            </a:r>
            <a:r>
              <a:rPr lang="it-IT" sz="2800" dirty="0" smtClean="0">
                <a:solidFill>
                  <a:srgbClr val="FFFF00"/>
                </a:solidFill>
                <a:sym typeface="Symbol" pitchFamily="18" charset="2"/>
              </a:rPr>
              <a:t> 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log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(n!)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2627312" cy="12128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it-IT" altLang="it-IT">
                <a:solidFill>
                  <a:srgbClr val="FFFFFF"/>
                </a:solidFill>
              </a:rPr>
              <a:t>Formula di Stirling:</a:t>
            </a:r>
            <a:r>
              <a:rPr lang="it-IT" altLang="it-IT">
                <a:solidFill>
                  <a:srgbClr val="000000"/>
                </a:solidFill>
              </a:rPr>
              <a:t>  </a:t>
            </a:r>
          </a:p>
          <a:p>
            <a:pPr algn="ctr"/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n! </a:t>
            </a:r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(2</a:t>
            </a:r>
            <a:r>
              <a:rPr lang="it-IT" altLang="it-IT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1/2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·(n/e)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</a:p>
          <a:p>
            <a:pPr algn="ctr"/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&gt; 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  <a:endParaRPr lang="it-IT" baseline="30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59338" y="4133850"/>
            <a:ext cx="217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&gt; log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2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sz="2800" baseline="30000">
                <a:solidFill>
                  <a:srgbClr val="FFFF00"/>
                </a:solidFill>
                <a:latin typeface="Times New Roman" pitchFamily="18" charset="0"/>
              </a:rPr>
              <a:t>n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35375" y="4673600"/>
            <a:ext cx="207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(n/e)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708400" y="5249863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n –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e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653088" y="4699000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5862638"/>
            <a:ext cx="4999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</a:t>
            </a:r>
            <a:r>
              <a:rPr lang="it-IT" altLang="it-IT" sz="28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 log n)                           </a:t>
            </a:r>
            <a:r>
              <a:rPr lang="it-IT" altLang="it-IT">
                <a:solidFill>
                  <a:srgbClr val="FFFF00"/>
                </a:solidFill>
              </a:rPr>
              <a:t>QED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732588" y="5318125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2843213" y="4620558"/>
            <a:ext cx="1657350" cy="55628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4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animBg="1"/>
      <p:bldP spid="57350" grpId="0"/>
      <p:bldP spid="57351" grpId="0"/>
      <p:bldP spid="57353" grpId="0"/>
      <p:bldP spid="57354" grpId="0"/>
      <p:bldP spid="57355" grpId="0"/>
      <p:bldP spid="57356" grpId="0"/>
      <p:bldP spid="573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5C9880F2-7DFF-4D36-A4A7-5CFDE2821F0D}" type="slidenum">
              <a:rPr lang="it-IT" altLang="it-IT" sz="1400" smtClean="0">
                <a:solidFill>
                  <a:srgbClr val="FFFFFF"/>
                </a:solidFill>
              </a:rPr>
              <a:pPr/>
              <a:t>11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916832"/>
            <a:ext cx="84582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/>
              <a:t>Un primo algoritmo è quello di </a:t>
            </a:r>
            <a:r>
              <a:rPr lang="it-IT" altLang="it-IT" sz="2800" dirty="0" smtClean="0">
                <a:solidFill>
                  <a:srgbClr val="FFFF00"/>
                </a:solidFill>
              </a:rPr>
              <a:t>ricerca sequenziale </a:t>
            </a:r>
            <a:r>
              <a:rPr lang="it-IT" altLang="it-IT" sz="2800" dirty="0" smtClean="0"/>
              <a:t>(o esaustiva), che gestisce l’insieme di numeri come una </a:t>
            </a:r>
            <a:r>
              <a:rPr lang="it-IT" altLang="it-IT" sz="2800" dirty="0" smtClean="0">
                <a:solidFill>
                  <a:srgbClr val="FFFF00"/>
                </a:solidFill>
              </a:rPr>
              <a:t>lista </a:t>
            </a:r>
            <a:r>
              <a:rPr lang="it-IT" altLang="it-IT" sz="2800" i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it-IT" altLang="it-IT" sz="2800" dirty="0" smtClean="0">
                <a:solidFill>
                  <a:srgbClr val="FFFF00"/>
                </a:solidFill>
              </a:rPr>
              <a:t> non ordinata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black">
          <a:xfrm>
            <a:off x="684213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>
                <a:solidFill>
                  <a:srgbClr val="FFFFFF"/>
                </a:solidFill>
                <a:sym typeface="Symbol" pitchFamily="18" charset="2"/>
              </a:rPr>
              <a:t>Correzione esercizio: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>
                <a:solidFill>
                  <a:srgbClr val="FFFFFF"/>
                </a:solidFill>
                <a:sym typeface="Symbol" pitchFamily="18" charset="2"/>
              </a:rPr>
              <a:t>Il problema della  ricerca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9888" y="5085483"/>
            <a:ext cx="7827963" cy="1008063"/>
            <a:chOff x="384" y="2784"/>
            <a:chExt cx="4931" cy="635"/>
          </a:xfrm>
        </p:grpSpPr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384" y="2784"/>
              <a:ext cx="393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8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T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best</a:t>
              </a:r>
              <a:r>
                <a:rPr lang="it-IT" altLang="it-IT" sz="28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(n) = 1               </a:t>
              </a:r>
              <a:r>
                <a:rPr lang="it-IT" altLang="it-IT" sz="280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x è in prima posizione</a:t>
              </a:r>
              <a:endPara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</p:txBody>
        </p:sp>
        <p:sp>
          <p:nvSpPr>
            <p:cNvPr id="4106" name="Rectangle 8"/>
            <p:cNvSpPr>
              <a:spLocks noChangeArrowheads="1"/>
            </p:cNvSpPr>
            <p:nvPr/>
          </p:nvSpPr>
          <p:spPr bwMode="auto">
            <a:xfrm>
              <a:off x="384" y="3092"/>
              <a:ext cx="49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8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T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worst</a:t>
              </a:r>
              <a:r>
                <a:rPr lang="it-IT" altLang="it-IT" sz="280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(n) = n             </a:t>
              </a:r>
              <a:r>
                <a:rPr lang="it-IT" altLang="it-IT" sz="280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x</a:t>
              </a:r>
              <a:r>
                <a:rPr lang="it-IT" altLang="it-IT" sz="2800" i="1">
                  <a:solidFill>
                    <a:srgbClr val="FFFFFF"/>
                  </a:solidFill>
                  <a:cs typeface="Times New Roman" pitchFamily="18" charset="0"/>
                  <a:sym typeface="Symbol" pitchFamily="18" charset="2"/>
                </a:rPr>
                <a:t>L</a:t>
              </a:r>
              <a:r>
                <a:rPr lang="it-IT" altLang="it-IT" sz="280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 oppure è in ultima posizione</a:t>
              </a:r>
              <a:endPara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</p:txBody>
        </p:sp>
      </p:grpSp>
      <p:pic>
        <p:nvPicPr>
          <p:cNvPr id="17511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13820"/>
            <a:ext cx="80772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0825" y="4579070"/>
            <a:ext cx="8678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</a:rPr>
              <a:t>Contiamo il numero di confronti (</a:t>
            </a:r>
            <a:r>
              <a:rPr lang="it-IT" sz="2800" b="1" smtClean="0">
                <a:solidFill>
                  <a:srgbClr val="FF9900"/>
                </a:solidFill>
              </a:rPr>
              <a:t>operazione dominante</a:t>
            </a:r>
            <a:r>
              <a:rPr lang="it-IT" sz="2800" smtClean="0">
                <a:solidFill>
                  <a:srgbClr val="FFFFFF"/>
                </a:solidFill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8678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661234C6-1475-41D6-BCD2-D5255149888A}" type="slidenum">
              <a:rPr lang="it-IT" altLang="it-IT" sz="1400" smtClean="0">
                <a:solidFill>
                  <a:srgbClr val="FFFFFF"/>
                </a:solidFill>
              </a:rPr>
              <a:pPr/>
              <a:t>12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black">
          <a:xfrm>
            <a:off x="755650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>
                <a:solidFill>
                  <a:srgbClr val="FFFFFF"/>
                </a:solidFill>
                <a:sym typeface="Symbol" pitchFamily="18" charset="2"/>
              </a:rPr>
              <a:t>Algoritmo  di ricerca binaria 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506413" y="5255096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 dirty="0">
                <a:solidFill>
                  <a:srgbClr val="FFFFFF"/>
                </a:solidFill>
                <a:sym typeface="Symbol" pitchFamily="18" charset="2"/>
              </a:rPr>
              <a:t>Confronta x con l’elemento centrale di </a:t>
            </a:r>
            <a:r>
              <a:rPr lang="it-IT" altLang="it-IT" sz="2800" i="1" dirty="0">
                <a:solidFill>
                  <a:srgbClr val="FFFF00"/>
                </a:solidFill>
                <a:sym typeface="Symbol" pitchFamily="18" charset="2"/>
              </a:rPr>
              <a:t>L</a:t>
            </a:r>
            <a:r>
              <a:rPr lang="it-IT" altLang="it-IT" sz="2800" dirty="0">
                <a:solidFill>
                  <a:srgbClr val="FFFFFF"/>
                </a:solidFill>
                <a:sym typeface="Symbol" pitchFamily="18" charset="2"/>
              </a:rPr>
              <a:t> e prosegue nella metà sinistra o destra in base all’esito del confronto</a:t>
            </a:r>
          </a:p>
        </p:txBody>
      </p:sp>
      <p:pic>
        <p:nvPicPr>
          <p:cNvPr id="615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258864"/>
            <a:ext cx="81915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504" y="1222151"/>
            <a:ext cx="885710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Se ipotizzassimo che </a:t>
            </a: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la sequenza di numeri fosse un </a:t>
            </a:r>
            <a:r>
              <a:rPr lang="it-IT" altLang="it-IT" sz="2800" kern="0" dirty="0">
                <a:solidFill>
                  <a:srgbClr val="FFFF00"/>
                </a:solidFill>
                <a:sym typeface="Symbol" pitchFamily="18" charset="2"/>
              </a:rPr>
              <a:t>array </a:t>
            </a:r>
            <a:r>
              <a:rPr lang="it-IT" altLang="it-IT" sz="2800" i="1" kern="0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L</a:t>
            </a:r>
            <a:r>
              <a:rPr lang="it-IT" altLang="it-IT" sz="2800" kern="0" dirty="0">
                <a:solidFill>
                  <a:srgbClr val="FFFF00"/>
                </a:solidFill>
                <a:sym typeface="Symbol" pitchFamily="18" charset="2"/>
              </a:rPr>
              <a:t> ordinato</a:t>
            </a: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, </a:t>
            </a: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potremmo progettare un algoritmo più efficiente:</a:t>
            </a:r>
          </a:p>
        </p:txBody>
      </p:sp>
    </p:spTree>
    <p:extLst>
      <p:ext uri="{BB962C8B-B14F-4D97-AF65-F5344CB8AC3E}">
        <p14:creationId xmlns:p14="http://schemas.microsoft.com/office/powerpoint/2010/main" val="345151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28F1B266-B3A3-4EA5-B5EA-64F7829A4F16}" type="slidenum">
              <a:rPr lang="it-IT" altLang="it-IT" sz="1400" smtClean="0">
                <a:solidFill>
                  <a:srgbClr val="FFFFFF"/>
                </a:solidFill>
              </a:rPr>
              <a:pPr/>
              <a:t>13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Esempi su un array di 9 elementi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588125" y="1916113"/>
            <a:ext cx="23764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FF"/>
                </a:solidFill>
                <a:sym typeface="Symbol" pitchFamily="18" charset="2"/>
              </a:rPr>
              <a:t>Cerca 2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FF"/>
                </a:solidFill>
                <a:sym typeface="Symbol" pitchFamily="18" charset="2"/>
              </a:rPr>
              <a:t>Cerca 1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FF"/>
                </a:solidFill>
                <a:sym typeface="Symbol" pitchFamily="18" charset="2"/>
              </a:rPr>
              <a:t>Cerca 9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FF"/>
                </a:solidFill>
                <a:sym typeface="Symbol" pitchFamily="18" charset="2"/>
              </a:rPr>
              <a:t>Cerca 3</a:t>
            </a:r>
          </a:p>
          <a:p>
            <a:pPr marL="34290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FF"/>
                </a:solidFill>
                <a:sym typeface="Symbol" pitchFamily="18" charset="2"/>
              </a:rPr>
              <a:t>3&lt;4 quindi </a:t>
            </a:r>
            <a:r>
              <a:rPr lang="it-IT" altLang="it-IT" sz="2400">
                <a:solidFill>
                  <a:srgbClr val="FFFF00"/>
                </a:solidFill>
                <a:sym typeface="Symbol" pitchFamily="18" charset="2"/>
              </a:rPr>
              <a:t>a</a:t>
            </a:r>
            <a:r>
              <a:rPr lang="it-IT" altLang="it-IT" sz="2400">
                <a:solidFill>
                  <a:srgbClr val="FFFFFF"/>
                </a:solidFill>
                <a:sym typeface="Symbol" pitchFamily="18" charset="2"/>
              </a:rPr>
              <a:t> e </a:t>
            </a:r>
            <a:r>
              <a:rPr lang="it-IT" altLang="it-IT" sz="2400">
                <a:solidFill>
                  <a:srgbClr val="FFFF00"/>
                </a:solidFill>
                <a:sym typeface="Symbol" pitchFamily="18" charset="2"/>
              </a:rPr>
              <a:t>b</a:t>
            </a:r>
            <a:r>
              <a:rPr lang="it-IT" altLang="it-IT" sz="2400">
                <a:solidFill>
                  <a:srgbClr val="FFFFFF"/>
                </a:solidFill>
                <a:sym typeface="Symbol" pitchFamily="18" charset="2"/>
              </a:rPr>
              <a:t> si invertono</a:t>
            </a: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978025"/>
            <a:ext cx="39338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0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D01CB816-F0F4-460A-B3EA-C313B05904D2}" type="slidenum">
              <a:rPr lang="it-IT" altLang="it-IT" sz="1400" smtClean="0">
                <a:solidFill>
                  <a:srgbClr val="FFFFFF"/>
                </a:solidFill>
              </a:rPr>
              <a:pPr/>
              <a:t>14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black">
          <a:xfrm>
            <a:off x="735013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600" b="1">
                <a:solidFill>
                  <a:srgbClr val="FFFFFF"/>
                </a:solidFill>
                <a:sym typeface="Symbol" pitchFamily="18" charset="2"/>
              </a:rPr>
              <a:t>Analisi dell’algoritmo di ricerca binaria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30088" y="2621954"/>
            <a:ext cx="7616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T</a:t>
            </a:r>
            <a:r>
              <a:rPr lang="it-IT" altLang="it-IT" sz="2800" baseline="-250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best</a:t>
            </a:r>
            <a:r>
              <a: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(n) = 1               </a:t>
            </a:r>
            <a:r>
              <a:rPr lang="it-IT" altLang="it-IT" sz="28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l’elemento centrale è uguale a 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280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30088" y="3082329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T</a:t>
            </a:r>
            <a:r>
              <a:rPr lang="it-IT" altLang="it-IT" sz="2800" baseline="-250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worst</a:t>
            </a:r>
            <a:r>
              <a:rPr lang="it-IT" altLang="it-IT" sz="28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(n) = </a:t>
            </a:r>
            <a:r>
              <a:rPr lang="el-GR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Θ</a:t>
            </a: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(log n)</a:t>
            </a:r>
            <a:r>
              <a:rPr lang="it-IT" altLang="it-IT" sz="2400">
                <a:solidFill>
                  <a:srgbClr val="000000"/>
                </a:solidFill>
                <a:latin typeface="Times" pitchFamily="18" charset="0"/>
                <a:sym typeface="Symbol" pitchFamily="18" charset="2"/>
              </a:rPr>
              <a:t> 	  </a:t>
            </a:r>
            <a:r>
              <a:rPr lang="it-IT" altLang="it-IT" sz="28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x</a:t>
            </a:r>
            <a:r>
              <a:rPr lang="it-IT" altLang="it-IT" sz="2800" i="1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L</a:t>
            </a:r>
            <a:endParaRPr lang="it-IT" altLang="it-IT" sz="2800">
              <a:solidFill>
                <a:srgbClr val="FFFFFF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1155576" y="3587154"/>
            <a:ext cx="78089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Infatti, poiché la dimensione del sotto-array su cui si procede si dimezza dopo ogni confronto, dopo l’</a:t>
            </a: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</a:t>
            </a:r>
            <a:r>
              <a:rPr lang="it-IT" altLang="it-IT" sz="24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-esimo confronto il sottoarray di interesse ha dimensione </a:t>
            </a: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n/2</a:t>
            </a:r>
            <a:r>
              <a:rPr lang="it-IT" altLang="it-IT" sz="2400" baseline="300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</a:t>
            </a:r>
            <a:r>
              <a:rPr lang="it-IT" altLang="it-IT" sz="24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. Quindi, dopo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i=log</a:t>
            </a:r>
            <a:r>
              <a:rPr lang="it-IT" altLang="it-IT" sz="2400" baseline="-250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 </a:t>
            </a: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n +1</a:t>
            </a:r>
            <a:r>
              <a:rPr lang="it-IT" altLang="it-IT" sz="24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 confronti, si arriva  ad avere </a:t>
            </a:r>
            <a:r>
              <a:rPr lang="it-IT" altLang="it-IT" sz="240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a&gt;b</a:t>
            </a:r>
            <a:r>
              <a:rPr lang="it-IT" altLang="it-IT" sz="240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35496" y="1382862"/>
            <a:ext cx="917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Contiamo i confronti eseguiti nell’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istruzione 3 </a:t>
            </a:r>
            <a:r>
              <a:rPr lang="it-IT" sz="2400" b="1" dirty="0">
                <a:solidFill>
                  <a:srgbClr val="FF9900"/>
                </a:solidFill>
                <a:latin typeface="Times" pitchFamily="18" charset="0"/>
                <a:sym typeface="Symbol" pitchFamily="18" charset="2"/>
              </a:rPr>
              <a:t>(operazione dominante):</a:t>
            </a:r>
          </a:p>
        </p:txBody>
      </p:sp>
    </p:spTree>
    <p:extLst>
      <p:ext uri="{BB962C8B-B14F-4D97-AF65-F5344CB8AC3E}">
        <p14:creationId xmlns:p14="http://schemas.microsoft.com/office/powerpoint/2010/main" val="16470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/>
      <p:bldP spid="1771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it-IT" sz="1000" smtClean="0">
                <a:latin typeface="Arial" charset="0"/>
              </a:rPr>
              <a:t>Copyright © 2004 - The McGraw</a:t>
            </a:r>
            <a:r>
              <a:rPr lang="it-IT" sz="800" smtClean="0">
                <a:latin typeface="Arial" charset="0"/>
              </a:rPr>
              <a:t> </a:t>
            </a:r>
            <a:r>
              <a:rPr lang="it-IT" sz="1000" smtClean="0">
                <a:latin typeface="Arial" charset="0"/>
              </a:rPr>
              <a:t>-</a:t>
            </a:r>
            <a:r>
              <a:rPr lang="it-IT" sz="800" smtClean="0">
                <a:latin typeface="Arial" charset="0"/>
              </a:rPr>
              <a:t> </a:t>
            </a:r>
            <a:r>
              <a:rPr lang="it-IT" sz="1000" smtClean="0">
                <a:latin typeface="Arial" charset="0"/>
              </a:rPr>
              <a:t>Hill Companies, srl</a:t>
            </a:r>
          </a:p>
        </p:txBody>
      </p:sp>
      <p:sp>
        <p:nvSpPr>
          <p:cNvPr id="2253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7D5A6FE3-9DE2-49CF-B63F-99E871D561FD}" type="slidenum">
              <a:rPr lang="it-IT" sz="1400" smtClean="0">
                <a:latin typeface="Times" pitchFamily="18" charset="0"/>
              </a:rPr>
              <a:pPr/>
              <a:t>15</a:t>
            </a:fld>
            <a:endParaRPr lang="it-IT" sz="1400" smtClean="0">
              <a:latin typeface="Times" pitchFamily="18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25" y="1197446"/>
            <a:ext cx="8964613" cy="4895850"/>
          </a:xfrm>
        </p:spPr>
        <p:txBody>
          <a:bodyPr/>
          <a:lstStyle/>
          <a:p>
            <a:pPr marL="533400" indent="-533400" eaLnBrk="1" hangingPunct="1"/>
            <a:r>
              <a:rPr lang="it-IT" altLang="it-IT" sz="2100" dirty="0" smtClean="0"/>
              <a:t>Ricordiamo che per il problema della ricerca di un elemento in un insieme non ordinato si applica </a:t>
            </a:r>
            <a:r>
              <a:rPr lang="it-IT" sz="2100" b="1" dirty="0" smtClean="0"/>
              <a:t>il </a:t>
            </a:r>
            <a:r>
              <a:rPr lang="it-IT" sz="2100" b="1" dirty="0" err="1" smtClean="0"/>
              <a:t>lower</a:t>
            </a:r>
            <a:r>
              <a:rPr lang="it-IT" sz="2100" b="1" dirty="0" smtClean="0"/>
              <a:t> </a:t>
            </a:r>
            <a:r>
              <a:rPr lang="it-IT" sz="2100" b="1" dirty="0" err="1" smtClean="0"/>
              <a:t>bound</a:t>
            </a:r>
            <a:r>
              <a:rPr lang="it-IT" sz="2100" b="1" dirty="0" smtClean="0"/>
              <a:t> banale di </a:t>
            </a:r>
            <a:r>
              <a:rPr lang="it-IT" altLang="it-IT" sz="2100" dirty="0" smtClean="0">
                <a:solidFill>
                  <a:srgbClr val="FFFF00"/>
                </a:solidFill>
                <a:sym typeface="Symbol" pitchFamily="18" charset="2"/>
              </a:rPr>
              <a:t>(</a:t>
            </a:r>
            <a:r>
              <a:rPr lang="it-IT" altLang="it-IT" sz="2100" dirty="0" smtClean="0">
                <a:solidFill>
                  <a:srgbClr val="FFFF00"/>
                </a:solidFill>
              </a:rPr>
              <a:t>n)</a:t>
            </a:r>
            <a:r>
              <a:rPr lang="it-IT" altLang="it-IT" sz="2100" dirty="0" smtClean="0"/>
              <a:t>. Tuttavia, ad esempio, nel caso di </a:t>
            </a:r>
            <a:r>
              <a:rPr lang="it-IT" altLang="it-IT" sz="2100" dirty="0" smtClean="0">
                <a:solidFill>
                  <a:srgbClr val="FFC000"/>
                </a:solidFill>
              </a:rPr>
              <a:t>insiemi ordinati</a:t>
            </a:r>
            <a:r>
              <a:rPr lang="it-IT" altLang="it-IT" sz="2100" dirty="0" smtClean="0"/>
              <a:t> la ricerca binaria costa </a:t>
            </a:r>
            <a:r>
              <a:rPr lang="it-IT" altLang="it-IT" sz="2100" dirty="0" smtClean="0">
                <a:solidFill>
                  <a:srgbClr val="FFFF00"/>
                </a:solidFill>
                <a:sym typeface="Symbol" pitchFamily="18" charset="2"/>
              </a:rPr>
              <a:t>O(log </a:t>
            </a:r>
            <a:r>
              <a:rPr lang="it-IT" altLang="it-IT" sz="2100" dirty="0" smtClean="0">
                <a:solidFill>
                  <a:srgbClr val="FFFF00"/>
                </a:solidFill>
              </a:rPr>
              <a:t>n)</a:t>
            </a:r>
            <a:r>
              <a:rPr lang="it-IT" altLang="it-IT" sz="2100" dirty="0" smtClean="0"/>
              <a:t>. Possiamo migliorarla?</a:t>
            </a:r>
          </a:p>
          <a:p>
            <a:pPr marL="533400" indent="-533400" eaLnBrk="1" hangingPunct="1"/>
            <a:r>
              <a:rPr lang="it-IT" altLang="it-IT" sz="2100" dirty="0" smtClean="0"/>
              <a:t>Consideriamo l’albero di decisione di un </a:t>
            </a:r>
            <a:r>
              <a:rPr lang="it-IT" altLang="it-IT" sz="2100" dirty="0" smtClean="0">
                <a:solidFill>
                  <a:srgbClr val="FFFF00"/>
                </a:solidFill>
              </a:rPr>
              <a:t>qualsiasi</a:t>
            </a:r>
            <a:r>
              <a:rPr lang="it-IT" altLang="it-IT" sz="2100" dirty="0" smtClean="0"/>
              <a:t> algoritmo che risolve il problema della ricerca in un insieme di </a:t>
            </a:r>
            <a:r>
              <a:rPr lang="it-IT" altLang="it-IT" sz="2100" dirty="0" smtClean="0">
                <a:solidFill>
                  <a:srgbClr val="FFFF00"/>
                </a:solidFill>
              </a:rPr>
              <a:t>n</a:t>
            </a:r>
            <a:r>
              <a:rPr lang="it-IT" altLang="it-IT" sz="2100" dirty="0" smtClean="0"/>
              <a:t> elementi tramite confronti</a:t>
            </a:r>
          </a:p>
          <a:p>
            <a:pPr marL="533400" indent="-533400" eaLnBrk="1" hangingPunct="1"/>
            <a:r>
              <a:rPr lang="it-IT" altLang="it-IT" sz="2100" dirty="0" smtClean="0"/>
              <a:t>L’albero deve contenere almeno </a:t>
            </a:r>
            <a:r>
              <a:rPr lang="it-IT" altLang="it-IT" sz="2100" dirty="0" smtClean="0">
                <a:solidFill>
                  <a:srgbClr val="FFFF00"/>
                </a:solidFill>
              </a:rPr>
              <a:t>n+1</a:t>
            </a:r>
            <a:r>
              <a:rPr lang="it-IT" altLang="it-IT" sz="2100" dirty="0" smtClean="0"/>
              <a:t> foglie (ogni foglia specifica una tra le </a:t>
            </a:r>
            <a:r>
              <a:rPr lang="it-IT" altLang="it-IT" sz="2100" dirty="0" smtClean="0">
                <a:solidFill>
                  <a:srgbClr val="FFFF00"/>
                </a:solidFill>
              </a:rPr>
              <a:t>n</a:t>
            </a:r>
            <a:r>
              <a:rPr lang="it-IT" altLang="it-IT" sz="2100" dirty="0" smtClean="0"/>
              <a:t> posizioni dove si può trovare l’elemento, più la foglia “</a:t>
            </a:r>
            <a:r>
              <a:rPr lang="it-IT" altLang="it-IT" sz="2100" dirty="0" smtClean="0">
                <a:solidFill>
                  <a:srgbClr val="FFC000"/>
                </a:solidFill>
              </a:rPr>
              <a:t>non trovato</a:t>
            </a:r>
            <a:r>
              <a:rPr lang="it-IT" altLang="it-IT" sz="2100" dirty="0" smtClean="0"/>
              <a:t>”)</a:t>
            </a:r>
          </a:p>
          <a:p>
            <a:pPr marL="533400" indent="-533400" eaLnBrk="1" hangingPunct="1"/>
            <a:r>
              <a:rPr lang="it-IT" altLang="it-IT" sz="2100" dirty="0" smtClean="0"/>
              <a:t>Un albero binario con </a:t>
            </a:r>
            <a:r>
              <a:rPr lang="it-IT" altLang="it-IT" sz="2100" dirty="0" smtClean="0">
                <a:solidFill>
                  <a:srgbClr val="FFFF00"/>
                </a:solidFill>
              </a:rPr>
              <a:t>k foglie</a:t>
            </a:r>
            <a:r>
              <a:rPr lang="it-IT" altLang="it-IT" sz="2100" dirty="0" smtClean="0"/>
              <a:t> in cui ogni nodo interno ha al più due figli, ha </a:t>
            </a:r>
            <a:r>
              <a:rPr lang="it-IT" altLang="it-IT" sz="2100" dirty="0" smtClean="0">
                <a:solidFill>
                  <a:srgbClr val="FFFF00"/>
                </a:solidFill>
              </a:rPr>
              <a:t>altezza </a:t>
            </a:r>
          </a:p>
          <a:p>
            <a:pPr marL="533400" indent="-533400" algn="ctr" eaLnBrk="1" hangingPunct="1">
              <a:buFontTx/>
              <a:buNone/>
            </a:pPr>
            <a:r>
              <a:rPr lang="it-IT" altLang="it-IT" sz="2100" dirty="0" smtClean="0">
                <a:solidFill>
                  <a:srgbClr val="FFFF00"/>
                </a:solidFill>
              </a:rPr>
              <a:t>h(k) </a:t>
            </a:r>
            <a:r>
              <a:rPr lang="it-IT" altLang="it-IT" sz="2100" dirty="0" smtClean="0">
                <a:solidFill>
                  <a:srgbClr val="FFFF00"/>
                </a:solidFill>
                <a:sym typeface="Symbol" pitchFamily="18" charset="2"/>
              </a:rPr>
              <a:t></a:t>
            </a:r>
            <a:r>
              <a:rPr lang="it-IT" altLang="it-IT" sz="2100" dirty="0" smtClean="0">
                <a:solidFill>
                  <a:srgbClr val="FFFF00"/>
                </a:solidFill>
              </a:rPr>
              <a:t> log k </a:t>
            </a:r>
            <a:r>
              <a:rPr lang="it-IT" altLang="it-IT" sz="2100" dirty="0" smtClean="0"/>
              <a:t>(vedi lezione n. 6)</a:t>
            </a:r>
          </a:p>
          <a:p>
            <a:pPr marL="533400" indent="-533400" eaLnBrk="1" hangingPunct="1">
              <a:buFont typeface="Symbol" pitchFamily="18" charset="2"/>
              <a:buChar char="Þ"/>
            </a:pPr>
            <a:r>
              <a:rPr lang="it-IT" altLang="it-IT" sz="2100" dirty="0" smtClean="0"/>
              <a:t>L’altezza </a:t>
            </a:r>
            <a:r>
              <a:rPr lang="it-IT" altLang="it-IT" sz="2100" dirty="0" smtClean="0">
                <a:solidFill>
                  <a:srgbClr val="FFFF00"/>
                </a:solidFill>
              </a:rPr>
              <a:t>h</a:t>
            </a:r>
            <a:r>
              <a:rPr lang="it-IT" altLang="it-IT" sz="2100" dirty="0" smtClean="0"/>
              <a:t> dell’albero di decisione è </a:t>
            </a:r>
            <a:r>
              <a:rPr lang="it-IT" altLang="it-IT" sz="2100" dirty="0" smtClean="0">
                <a:solidFill>
                  <a:srgbClr val="FFFF00"/>
                </a:solidFill>
                <a:sym typeface="Symbol" pitchFamily="18" charset="2"/>
              </a:rPr>
              <a:t>(</a:t>
            </a:r>
            <a:r>
              <a:rPr lang="it-IT" altLang="it-IT" sz="2100" dirty="0" smtClean="0">
                <a:solidFill>
                  <a:srgbClr val="FFFF00"/>
                </a:solidFill>
              </a:rPr>
              <a:t>log n)</a:t>
            </a:r>
          </a:p>
          <a:p>
            <a:pPr marL="533400" indent="-533400" eaLnBrk="1" hangingPunct="1">
              <a:spcBef>
                <a:spcPct val="0"/>
              </a:spcBef>
              <a:buFont typeface="Wingdings" pitchFamily="2" charset="2"/>
              <a:buChar char="J"/>
            </a:pPr>
            <a:r>
              <a:rPr lang="it-IT" sz="2100" dirty="0" smtClean="0"/>
              <a:t>La </a:t>
            </a:r>
            <a:r>
              <a:rPr lang="it-IT" sz="2100" dirty="0" smtClean="0">
                <a:solidFill>
                  <a:srgbClr val="FFC000"/>
                </a:solidFill>
              </a:rPr>
              <a:t>ricerca binaria</a:t>
            </a:r>
            <a:r>
              <a:rPr lang="it-IT" sz="2100" dirty="0" smtClean="0"/>
              <a:t> quindi è </a:t>
            </a:r>
            <a:r>
              <a:rPr lang="it-IT" sz="2100" b="1" dirty="0" smtClean="0">
                <a:solidFill>
                  <a:srgbClr val="FFC000"/>
                </a:solidFill>
              </a:rPr>
              <a:t>ottimale </a:t>
            </a:r>
            <a:r>
              <a:rPr lang="it-IT" sz="2100" b="1" dirty="0" smtClean="0"/>
              <a:t>e non può essere ulteriormente </a:t>
            </a:r>
            <a:r>
              <a:rPr lang="it-IT" sz="2100" b="1" dirty="0" smtClean="0"/>
              <a:t>migliorata</a:t>
            </a:r>
            <a:endParaRPr lang="it-IT" sz="2100" b="1" dirty="0" smtClean="0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black">
          <a:xfrm>
            <a:off x="457200" y="3333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buFontTx/>
              <a:buNone/>
            </a:pPr>
            <a:r>
              <a:rPr lang="it-IT" altLang="it-IT" sz="4000" b="1">
                <a:solidFill>
                  <a:srgbClr val="FFFF00"/>
                </a:solidFill>
              </a:rPr>
              <a:t>Lower bound </a:t>
            </a:r>
            <a:r>
              <a:rPr lang="it-IT" altLang="it-IT" sz="4000" b="1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4000" b="1">
                <a:solidFill>
                  <a:srgbClr val="FFFF00"/>
                </a:solidFill>
              </a:rPr>
              <a:t>(log</a:t>
            </a:r>
            <a:r>
              <a:rPr lang="it-IT" altLang="it-IT" sz="1000" b="1" i="1">
                <a:solidFill>
                  <a:srgbClr val="FFFF00"/>
                </a:solidFill>
              </a:rPr>
              <a:t>  </a:t>
            </a:r>
            <a:r>
              <a:rPr lang="it-IT" altLang="it-IT" sz="4000" b="1">
                <a:solidFill>
                  <a:srgbClr val="FFFF00"/>
                </a:solidFill>
              </a:rPr>
              <a:t>n) per la ricerca</a:t>
            </a:r>
          </a:p>
        </p:txBody>
      </p:sp>
    </p:spTree>
    <p:extLst>
      <p:ext uri="{BB962C8B-B14F-4D97-AF65-F5344CB8AC3E}">
        <p14:creationId xmlns:p14="http://schemas.microsoft.com/office/powerpoint/2010/main" val="6911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6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6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6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555750"/>
            <a:ext cx="8713787" cy="4897438"/>
          </a:xfrm>
        </p:spPr>
        <p:txBody>
          <a:bodyPr/>
          <a:lstStyle/>
          <a:p>
            <a:pPr eaLnBrk="1" hangingPunct="1"/>
            <a:r>
              <a:rPr lang="it-IT" smtClean="0"/>
              <a:t>Problema dell’ordinamento:</a:t>
            </a:r>
          </a:p>
          <a:p>
            <a:pPr lvl="1" eaLnBrk="1" hangingPunct="1"/>
            <a:r>
              <a:rPr lang="it-IT" sz="3200" smtClean="0"/>
              <a:t>Lower bound - </a:t>
            </a:r>
            <a:r>
              <a:rPr lang="it-IT" sz="3200" smtClean="0">
                <a:sym typeface="Symbol" pitchFamily="18" charset="2"/>
              </a:rPr>
              <a:t>(n log n)    albero di decisione</a:t>
            </a:r>
            <a:endParaRPr lang="it-IT" sz="3200" smtClean="0"/>
          </a:p>
          <a:p>
            <a:pPr lvl="1" eaLnBrk="1" hangingPunct="1"/>
            <a:r>
              <a:rPr lang="it-IT" sz="3200" smtClean="0"/>
              <a:t>Upper bound – O(n</a:t>
            </a:r>
            <a:r>
              <a:rPr lang="it-IT" sz="3200" baseline="30000" smtClean="0"/>
              <a:t>2</a:t>
            </a:r>
            <a:r>
              <a:rPr lang="it-IT" sz="3200" smtClean="0"/>
              <a:t>)            IS,SS</a:t>
            </a:r>
          </a:p>
          <a:p>
            <a:pPr eaLnBrk="1" hangingPunct="1"/>
            <a:r>
              <a:rPr lang="en-US" smtClean="0"/>
              <a:t>Proviamo</a:t>
            </a:r>
            <a:r>
              <a:rPr lang="it-IT" smtClean="0"/>
              <a:t> a costruire un algoritmo ottimo, </a:t>
            </a:r>
            <a:r>
              <a:rPr lang="it-IT" altLang="it-IT" smtClean="0"/>
              <a:t>usando la tecnica del </a:t>
            </a:r>
            <a:r>
              <a:rPr lang="it-IT" altLang="it-IT" smtClean="0">
                <a:solidFill>
                  <a:srgbClr val="FFFF00"/>
                </a:solidFill>
              </a:rPr>
              <a:t>divide et impera</a:t>
            </a:r>
            <a:r>
              <a:rPr lang="it-IT" altLang="it-IT" smtClean="0"/>
              <a:t>:</a:t>
            </a:r>
            <a:endParaRPr lang="it-IT" altLang="it-IT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Char char="1"/>
            </a:pP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Divide</a:t>
            </a:r>
            <a:r>
              <a:rPr lang="it-IT" altLang="it-IT" smtClean="0"/>
              <a:t>: dividi l’array a metà</a:t>
            </a:r>
          </a:p>
          <a:p>
            <a:pPr lvl="1" eaLnBrk="1" hangingPunct="1">
              <a:buFontTx/>
              <a:buChar char="2"/>
            </a:pPr>
            <a:r>
              <a:rPr lang="it-IT" altLang="it-IT" smtClean="0"/>
              <a:t> Risolvi il sottoproblema ricorsivamente</a:t>
            </a:r>
          </a:p>
          <a:p>
            <a:pPr lvl="1" eaLnBrk="1" hangingPunct="1">
              <a:buFontTx/>
              <a:buChar char="3"/>
            </a:pP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Impera</a:t>
            </a:r>
            <a:r>
              <a:rPr lang="it-IT" altLang="it-IT" smtClean="0"/>
              <a:t>: fondi le due sottosequenze ordinate</a:t>
            </a:r>
          </a:p>
          <a:p>
            <a:pPr eaLnBrk="1" hangingPunct="1"/>
            <a:endParaRPr lang="it-IT" altLang="it-IT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black">
          <a:xfrm>
            <a:off x="107504" y="260350"/>
            <a:ext cx="885698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Un algoritmo </a:t>
            </a:r>
            <a:r>
              <a:rPr lang="it-IT" altLang="it-IT" sz="4000" b="1" dirty="0">
                <a:solidFill>
                  <a:srgbClr val="FFFF00"/>
                </a:solidFill>
              </a:rPr>
              <a:t>di ordinamento ottimo</a:t>
            </a:r>
            <a:r>
              <a:rPr lang="it-IT" altLang="it-IT" sz="4000" b="1" dirty="0">
                <a:solidFill>
                  <a:srgbClr val="FFFF00"/>
                </a:solidFill>
              </a:rPr>
              <a:t>: il </a:t>
            </a:r>
            <a:r>
              <a:rPr lang="it-IT" altLang="it-IT" sz="4000" b="1" dirty="0" err="1">
                <a:solidFill>
                  <a:srgbClr val="FFFF00"/>
                </a:solidFill>
              </a:rPr>
              <a:t>MergeSort</a:t>
            </a:r>
            <a:r>
              <a:rPr lang="it-IT" altLang="it-IT" sz="4000" b="1" dirty="0">
                <a:solidFill>
                  <a:srgbClr val="FFFF00"/>
                </a:solidFill>
              </a:rPr>
              <a:t> (</a:t>
            </a:r>
            <a:r>
              <a:rPr lang="de-DE" altLang="it-IT" sz="4000" b="1" dirty="0">
                <a:solidFill>
                  <a:srgbClr val="FFFF00"/>
                </a:solidFill>
              </a:rPr>
              <a:t>John von Neumann, 1945)</a:t>
            </a:r>
            <a:endParaRPr lang="it-IT" altLang="it-IT" sz="4000" b="1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1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457200" y="1371600"/>
            <a:ext cx="5943600" cy="4887913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black">
          <a:xfrm>
            <a:off x="668338" y="4556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Esempio di esecuzione</a:t>
            </a:r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506538"/>
            <a:ext cx="520065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00800" y="2667000"/>
            <a:ext cx="2590800" cy="2590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Input ed 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r>
              <a:rPr lang="it-IT" altLang="it-IT" dirty="0" smtClean="0"/>
              <a:t> delle 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chiamate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ricorsive</a:t>
            </a:r>
            <a:endParaRPr lang="it-IT" altLang="it-IT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07375" cy="3633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Due array ordinati A e B possono essere fusi rapidamente: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>
                <a:solidFill>
                  <a:srgbClr val="FFFF00"/>
                </a:solidFill>
              </a:rPr>
              <a:t>estrai ripetutamente il minimo di A e</a:t>
            </a: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B</a:t>
            </a:r>
            <a:r>
              <a:rPr lang="it-IT" altLang="it-IT" smtClean="0"/>
              <a:t> e copialo nell’array di output, finché A oppure B non diventa vuoto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copia gli elementi dell’array non ancora completamente svuotato alla fine dell’array di output</a:t>
            </a:r>
            <a:endParaRPr lang="it-IT" altLang="it-IT" sz="1400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251520" y="533400"/>
            <a:ext cx="843528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 dirty="0">
                <a:solidFill>
                  <a:srgbClr val="FFFF00"/>
                </a:solidFill>
              </a:rPr>
              <a:t>Fusione di sequenze </a:t>
            </a:r>
            <a:r>
              <a:rPr lang="it-IT" altLang="it-IT" sz="3200" b="1" dirty="0">
                <a:solidFill>
                  <a:srgbClr val="FFFF00"/>
                </a:solidFill>
              </a:rPr>
              <a:t>ordinate (passo di </a:t>
            </a:r>
            <a:r>
              <a:rPr lang="it-IT" altLang="it-IT" sz="3200" b="1" i="1" dirty="0">
                <a:solidFill>
                  <a:srgbClr val="FFFF00"/>
                </a:solidFill>
              </a:rPr>
              <a:t>impera</a:t>
            </a:r>
            <a:r>
              <a:rPr lang="it-IT" altLang="it-IT" sz="3200" b="1" dirty="0">
                <a:solidFill>
                  <a:srgbClr val="FFFF00"/>
                </a:solidFill>
              </a:rPr>
              <a:t>)</a:t>
            </a:r>
            <a:endParaRPr lang="it-IT" altLang="it-IT" sz="3200" b="1" dirty="0">
              <a:solidFill>
                <a:srgbClr val="FFFF00"/>
              </a:solidFill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735013" y="5300663"/>
            <a:ext cx="7716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FF00"/>
                </a:solidFill>
              </a:rPr>
              <a:t>Notazione: </a:t>
            </a:r>
            <a:r>
              <a:rPr lang="it-IT">
                <a:solidFill>
                  <a:srgbClr val="FFFFFF"/>
                </a:solidFill>
              </a:rPr>
              <a:t>dato un array A e due indici x </a:t>
            </a:r>
            <a:r>
              <a:rPr lang="it-IT">
                <a:solidFill>
                  <a:srgbClr val="FFFFFF"/>
                </a:solidFill>
                <a:sym typeface="Symbol" pitchFamily="18" charset="2"/>
              </a:rPr>
              <a:t> y, denotiamo con</a:t>
            </a:r>
          </a:p>
          <a:p>
            <a:r>
              <a:rPr lang="it-IT">
                <a:solidFill>
                  <a:srgbClr val="FFFFFF"/>
                </a:solidFill>
                <a:sym typeface="Symbol" pitchFamily="18" charset="2"/>
              </a:rPr>
              <a:t> A[x;y] la porzione di A costituita da A[x], A[x+1],…,A[y]</a:t>
            </a:r>
            <a:endParaRPr lang="it-IT" b="1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5029200" cy="531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Merge (A, 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, 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,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Sia X un array ausiliario di lunghezza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-i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+1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i=1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=f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+1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while</a:t>
            </a:r>
            <a:r>
              <a:rPr lang="en-US" sz="1800">
                <a:solidFill>
                  <a:srgbClr val="000000"/>
                </a:solidFill>
              </a:rPr>
              <a:t> (i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 </a:t>
            </a:r>
            <a:r>
              <a:rPr lang="en-US" sz="1800">
                <a:solidFill>
                  <a:srgbClr val="000000"/>
                </a:solidFill>
              </a:rPr>
              <a:t>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e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sz="1800">
                <a:solidFill>
                  <a:srgbClr val="000000"/>
                </a:solidFill>
              </a:rPr>
              <a:t>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) </a:t>
            </a:r>
            <a:r>
              <a:rPr lang="en-US" sz="1800" b="1">
                <a:solidFill>
                  <a:srgbClr val="000000"/>
                </a:solidFill>
              </a:rPr>
              <a:t>do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	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rgbClr val="000000"/>
                </a:solidFill>
              </a:rPr>
              <a:t> (A[i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 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sz="1800">
                <a:solidFill>
                  <a:srgbClr val="000000"/>
                </a:solidFill>
              </a:rPr>
              <a:t> 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</a:t>
            </a:r>
            <a:r>
              <a:rPr lang="en-US" sz="1800" b="1">
                <a:solidFill>
                  <a:srgbClr val="000000"/>
                </a:solidFill>
              </a:rPr>
              <a:t>then</a:t>
            </a:r>
            <a:r>
              <a:rPr lang="en-US" sz="1800">
                <a:solidFill>
                  <a:srgbClr val="000000"/>
                </a:solidFill>
              </a:rPr>
              <a:t> X[i]=A[i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        incrementa i e 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</a:t>
            </a:r>
            <a:r>
              <a:rPr lang="en-US" sz="1800" b="1">
                <a:solidFill>
                  <a:srgbClr val="000000"/>
                </a:solidFill>
              </a:rPr>
              <a:t>else</a:t>
            </a:r>
            <a:r>
              <a:rPr lang="en-US" sz="1800">
                <a:solidFill>
                  <a:srgbClr val="000000"/>
                </a:solidFill>
              </a:rPr>
              <a:t> X[i]=A[i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       incrementa i e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rgbClr val="000000"/>
                </a:solidFill>
              </a:rPr>
              <a:t> (i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&lt;f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) </a:t>
            </a:r>
            <a:r>
              <a:rPr lang="en-US" sz="1800" b="1">
                <a:solidFill>
                  <a:srgbClr val="000000"/>
                </a:solidFill>
              </a:rPr>
              <a:t>then</a:t>
            </a:r>
            <a:r>
              <a:rPr lang="en-US" sz="1800">
                <a:solidFill>
                  <a:srgbClr val="000000"/>
                </a:solidFill>
              </a:rPr>
              <a:t> copia 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 alla fine di 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</a:rPr>
              <a:t>else</a:t>
            </a:r>
            <a:r>
              <a:rPr lang="en-US" sz="1800">
                <a:solidFill>
                  <a:srgbClr val="000000"/>
                </a:solidFill>
              </a:rPr>
              <a:t> copia 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 alla fine di 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copia X in 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435600" y="2006600"/>
            <a:ext cx="3367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fonde </a:t>
            </a:r>
            <a:r>
              <a:rPr lang="it-IT">
                <a:solidFill>
                  <a:srgbClr val="FFFF00"/>
                </a:solidFill>
              </a:rPr>
              <a:t>A[i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;f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]</a:t>
            </a:r>
            <a:r>
              <a:rPr lang="it-IT">
                <a:solidFill>
                  <a:srgbClr val="FFFFFF"/>
                </a:solidFill>
              </a:rPr>
              <a:t> e </a:t>
            </a:r>
            <a:r>
              <a:rPr lang="it-IT">
                <a:solidFill>
                  <a:srgbClr val="FFFF00"/>
                </a:solidFill>
              </a:rPr>
              <a:t>A[f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+1;f</a:t>
            </a:r>
            <a:r>
              <a:rPr lang="it-IT" baseline="-25000">
                <a:solidFill>
                  <a:srgbClr val="FFFF00"/>
                </a:solidFill>
              </a:rPr>
              <a:t>2</a:t>
            </a:r>
            <a:r>
              <a:rPr lang="it-IT">
                <a:solidFill>
                  <a:srgbClr val="FFFF00"/>
                </a:solidFill>
              </a:rPr>
              <a:t>]</a:t>
            </a:r>
          </a:p>
          <a:p>
            <a:r>
              <a:rPr lang="it-IT">
                <a:solidFill>
                  <a:srgbClr val="FFFFFF"/>
                </a:solidFill>
              </a:rPr>
              <a:t>       output in </a:t>
            </a:r>
            <a:r>
              <a:rPr lang="it-IT">
                <a:solidFill>
                  <a:srgbClr val="FFFF00"/>
                </a:solidFill>
              </a:rPr>
              <a:t>A[i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;f</a:t>
            </a:r>
            <a:r>
              <a:rPr lang="it-IT" baseline="-25000">
                <a:solidFill>
                  <a:srgbClr val="FFFF00"/>
                </a:solidFill>
              </a:rPr>
              <a:t>2</a:t>
            </a:r>
            <a:r>
              <a:rPr lang="it-IT">
                <a:solidFill>
                  <a:srgbClr val="FFFF00"/>
                </a:solidFill>
              </a:rPr>
              <a:t>]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724525" y="3573463"/>
            <a:ext cx="3168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it-IT" b="1">
                <a:solidFill>
                  <a:srgbClr val="FFFF00"/>
                </a:solidFill>
              </a:rPr>
              <a:t>Osservazione:</a:t>
            </a:r>
            <a:r>
              <a:rPr lang="it-IT">
                <a:solidFill>
                  <a:srgbClr val="000000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usa l’array ausiliario </a:t>
            </a:r>
            <a:r>
              <a:rPr lang="it-IT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>
                <a:solidFill>
                  <a:srgbClr val="FFFF00"/>
                </a:solidFill>
              </a:rPr>
              <a:t>Algoritmo di fusione di sequenze ordinate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8785671" cy="1143000"/>
          </a:xfrm>
        </p:spPr>
        <p:txBody>
          <a:bodyPr/>
          <a:lstStyle/>
          <a:p>
            <a:pPr eaLnBrk="1" hangingPunct="1"/>
            <a:r>
              <a:rPr lang="it-IT" sz="3600" b="1" dirty="0" smtClean="0">
                <a:solidFill>
                  <a:srgbClr val="FFFF00"/>
                </a:solidFill>
              </a:rPr>
              <a:t>Riepilogo </a:t>
            </a:r>
            <a:r>
              <a:rPr lang="it-IT" sz="3600" b="1" dirty="0" smtClean="0">
                <a:solidFill>
                  <a:srgbClr val="FFFF00"/>
                </a:solidFill>
              </a:rPr>
              <a:t>per il problema </a:t>
            </a:r>
            <a:r>
              <a:rPr lang="it-IT" sz="3600" b="1" dirty="0" smtClean="0">
                <a:solidFill>
                  <a:srgbClr val="FFFF00"/>
                </a:solidFill>
              </a:rPr>
              <a:t>dell’ordinamento</a:t>
            </a:r>
            <a:endParaRPr lang="it-IT" sz="3600" b="1" dirty="0" smtClean="0">
              <a:solidFill>
                <a:srgbClr val="FFFF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311400"/>
          </a:xfrm>
        </p:spPr>
        <p:txBody>
          <a:bodyPr/>
          <a:lstStyle/>
          <a:p>
            <a:pPr eaLnBrk="1" hangingPunct="1"/>
            <a:r>
              <a:rPr lang="it-IT" i="1" dirty="0" err="1" smtClean="0">
                <a:solidFill>
                  <a:srgbClr val="FFFF00"/>
                </a:solidFill>
              </a:rPr>
              <a:t>Upper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O(n</a:t>
            </a:r>
            <a:r>
              <a:rPr lang="it-IT" baseline="30000" dirty="0" smtClean="0"/>
              <a:t>2</a:t>
            </a:r>
            <a:r>
              <a:rPr lang="it-IT" dirty="0" smtClean="0"/>
              <a:t>)</a:t>
            </a:r>
          </a:p>
          <a:p>
            <a:pPr lvl="1" eaLnBrk="1" hangingPunct="1"/>
            <a:r>
              <a:rPr lang="it-IT" dirty="0" err="1" smtClean="0"/>
              <a:t>Insertion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r>
              <a:rPr lang="it-IT" dirty="0" smtClean="0"/>
              <a:t>, 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endParaRPr lang="it-IT" dirty="0" smtClean="0"/>
          </a:p>
          <a:p>
            <a:pPr eaLnBrk="1" hangingPunct="1"/>
            <a:r>
              <a:rPr lang="it-IT" i="1" dirty="0" smtClean="0">
                <a:solidFill>
                  <a:srgbClr val="FFFF00"/>
                </a:solidFill>
              </a:rPr>
              <a:t>Lower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</a:t>
            </a:r>
            <a:r>
              <a:rPr lang="it-IT" dirty="0" smtClean="0">
                <a:sym typeface="Symbol" pitchFamily="18" charset="2"/>
              </a:rPr>
              <a:t>(n)</a:t>
            </a:r>
          </a:p>
          <a:p>
            <a:pPr lvl="1" eaLnBrk="1" hangingPunct="1"/>
            <a:r>
              <a:rPr lang="it-IT" dirty="0" smtClean="0">
                <a:sym typeface="Symbol" pitchFamily="18" charset="2"/>
              </a:rPr>
              <a:t>“banale”: dimensione dell’input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4565650"/>
            <a:ext cx="830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FF"/>
                </a:solidFill>
              </a:rPr>
              <a:t>Abbiamo un </a:t>
            </a:r>
            <a:r>
              <a:rPr lang="it-IT" sz="2800" b="1">
                <a:solidFill>
                  <a:srgbClr val="FFFF00"/>
                </a:solidFill>
              </a:rPr>
              <a:t>gap lineare</a:t>
            </a:r>
            <a:r>
              <a:rPr lang="it-IT" sz="2800">
                <a:solidFill>
                  <a:srgbClr val="FFFFFF"/>
                </a:solidFill>
              </a:rPr>
              <a:t> tra upper bound e lower bound!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95287" y="5157192"/>
            <a:ext cx="79211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3200" dirty="0">
                <a:solidFill>
                  <a:srgbClr val="FFFF00"/>
                </a:solidFill>
              </a:rPr>
              <a:t>Possiamo fare </a:t>
            </a:r>
            <a:r>
              <a:rPr lang="it-IT" sz="3200" dirty="0" smtClean="0">
                <a:solidFill>
                  <a:srgbClr val="FFFF00"/>
                </a:solidFill>
              </a:rPr>
              <a:t>meglio, ovvero abbassare l’</a:t>
            </a:r>
            <a:r>
              <a:rPr lang="it-IT" sz="3200" i="1" dirty="0" err="1" smtClean="0">
                <a:solidFill>
                  <a:srgbClr val="FFFF00"/>
                </a:solidFill>
              </a:rPr>
              <a:t>upper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dirty="0" smtClean="0">
                <a:solidFill>
                  <a:srgbClr val="FFFF00"/>
                </a:solidFill>
              </a:rPr>
              <a:t> e/o innalzare il </a:t>
            </a:r>
            <a:r>
              <a:rPr lang="it-IT" sz="3200" i="1" dirty="0" err="1" smtClean="0">
                <a:solidFill>
                  <a:srgbClr val="FFFF00"/>
                </a:solidFill>
              </a:rPr>
              <a:t>lower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dirty="0" smtClean="0">
                <a:solidFill>
                  <a:srgbClr val="FFFF00"/>
                </a:solidFill>
              </a:rPr>
              <a:t>?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07950" y="893763"/>
            <a:ext cx="78406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b="1">
                <a:solidFill>
                  <a:srgbClr val="FFFF00"/>
                </a:solidFill>
              </a:rPr>
              <a:t>Lemma</a:t>
            </a:r>
          </a:p>
          <a:p>
            <a:r>
              <a:rPr lang="it-IT" sz="2800">
                <a:solidFill>
                  <a:srgbClr val="FFFFFF"/>
                </a:solidFill>
              </a:rPr>
              <a:t>La procedure </a:t>
            </a:r>
            <a:r>
              <a:rPr lang="it-IT" sz="2800">
                <a:solidFill>
                  <a:srgbClr val="FFFF00"/>
                </a:solidFill>
              </a:rPr>
              <a:t>Merge</a:t>
            </a:r>
            <a:r>
              <a:rPr lang="it-IT" sz="2800">
                <a:solidFill>
                  <a:srgbClr val="FFFFFF"/>
                </a:solidFill>
              </a:rPr>
              <a:t> fonde due sequenze ordinate di </a:t>
            </a:r>
          </a:p>
          <a:p>
            <a:r>
              <a:rPr lang="it-IT" sz="2800">
                <a:solidFill>
                  <a:srgbClr val="FFFFFF"/>
                </a:solidFill>
              </a:rPr>
              <a:t>lunghezza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FF"/>
                </a:solidFill>
              </a:rPr>
              <a:t> e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FF"/>
                </a:solidFill>
              </a:rPr>
              <a:t> eseguendo al più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 </a:t>
            </a:r>
            <a:r>
              <a:rPr lang="it-IT" sz="2800">
                <a:solidFill>
                  <a:srgbClr val="FFFF00"/>
                </a:solidFill>
              </a:rPr>
              <a:t>-1 </a:t>
            </a:r>
            <a:r>
              <a:rPr lang="it-IT" sz="2800">
                <a:solidFill>
                  <a:srgbClr val="FFFFFF"/>
                </a:solidFill>
              </a:rPr>
              <a:t>confronti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22238" y="2198688"/>
            <a:ext cx="9040812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b="1">
                <a:solidFill>
                  <a:srgbClr val="FFFF00"/>
                </a:solidFill>
              </a:rPr>
              <a:t>Dim: </a:t>
            </a:r>
            <a:r>
              <a:rPr lang="it-IT" sz="2800">
                <a:solidFill>
                  <a:srgbClr val="FFFFFF"/>
                </a:solidFill>
              </a:rPr>
              <a:t>Ogni confronto “consuma” un elemento di A.</a:t>
            </a:r>
          </a:p>
          <a:p>
            <a:r>
              <a:rPr lang="it-IT" sz="2800">
                <a:solidFill>
                  <a:srgbClr val="FFFFFF"/>
                </a:solidFill>
              </a:rPr>
              <a:t>Nel caso peggiore tutti gli elementi tranne l’ultimo sono</a:t>
            </a:r>
          </a:p>
          <a:p>
            <a:r>
              <a:rPr lang="it-IT" sz="2800">
                <a:solidFill>
                  <a:srgbClr val="FFFFFF"/>
                </a:solidFill>
              </a:rPr>
              <a:t>aggiunti alla sequenza </a:t>
            </a:r>
            <a:r>
              <a:rPr lang="it-IT" sz="2800">
                <a:solidFill>
                  <a:srgbClr val="FFFF00"/>
                </a:solidFill>
              </a:rPr>
              <a:t>X</a:t>
            </a:r>
            <a:r>
              <a:rPr lang="it-IT" sz="2800">
                <a:solidFill>
                  <a:srgbClr val="FFFFFF"/>
                </a:solidFill>
              </a:rPr>
              <a:t> tramite un confronto.</a:t>
            </a:r>
          </a:p>
          <a:p>
            <a:r>
              <a:rPr lang="it-IT" sz="2800">
                <a:solidFill>
                  <a:srgbClr val="FFFFFF"/>
                </a:solidFill>
              </a:rPr>
              <a:t>Il numero totale di elementi è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FF"/>
                </a:solidFill>
              </a:rPr>
              <a:t>. Quindi il numero totale</a:t>
            </a:r>
          </a:p>
          <a:p>
            <a:r>
              <a:rPr lang="it-IT" sz="2800">
                <a:solidFill>
                  <a:srgbClr val="FFFFFF"/>
                </a:solidFill>
              </a:rPr>
              <a:t>di confronti è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00"/>
                </a:solidFill>
              </a:rPr>
              <a:t> -1</a:t>
            </a:r>
            <a:r>
              <a:rPr lang="it-IT" sz="2800">
                <a:solidFill>
                  <a:srgbClr val="FFFFFF"/>
                </a:solidFill>
              </a:rPr>
              <a:t>. 						</a:t>
            </a:r>
            <a:r>
              <a:rPr lang="it-IT">
                <a:solidFill>
                  <a:srgbClr val="FFFF00"/>
                </a:solidFill>
              </a:rPr>
              <a:t>QED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92138" y="4714875"/>
            <a:ext cx="82280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>
                <a:solidFill>
                  <a:srgbClr val="FFFFFF"/>
                </a:solidFill>
              </a:rPr>
              <a:t>Numero di confronti: </a:t>
            </a:r>
            <a:r>
              <a:rPr lang="it-IT" sz="2800" dirty="0">
                <a:solidFill>
                  <a:srgbClr val="FFFF00"/>
                </a:solidFill>
              </a:rPr>
              <a:t>C(n=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</a:rPr>
              <a:t>)=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O(n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)=O(n)</a:t>
            </a:r>
            <a:endParaRPr lang="it-IT" sz="2800" dirty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it-IT" sz="2800" dirty="0">
                <a:solidFill>
                  <a:srgbClr val="FFFFFF"/>
                </a:solidFill>
                <a:sym typeface="Symbol" pitchFamily="18" charset="2"/>
              </a:rPr>
              <a:t>(si noti che vale anche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it-IT" sz="2800" dirty="0">
                <a:solidFill>
                  <a:srgbClr val="FFFF00"/>
                </a:solidFill>
              </a:rPr>
              <a:t>C(n)=</a:t>
            </a:r>
            <a:r>
              <a:rPr lang="el-GR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Ω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</a:t>
            </a:r>
            <a:r>
              <a:rPr lang="it-IT" sz="2800" dirty="0" err="1">
                <a:solidFill>
                  <a:srgbClr val="FFFF00"/>
                </a:solidFill>
                <a:sym typeface="Symbol" pitchFamily="18" charset="2"/>
              </a:rPr>
              <a:t>min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{n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,n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})</a:t>
            </a:r>
            <a:r>
              <a:rPr lang="it-IT" sz="2800" dirty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11188" y="5724525"/>
            <a:ext cx="6234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FF"/>
                </a:solidFill>
              </a:rPr>
              <a:t>Numero di operazioni (confronti + copie)?</a:t>
            </a:r>
            <a:endParaRPr lang="it-IT" sz="280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6732588" y="5734050"/>
            <a:ext cx="240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T(n)=(n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>
                <a:solidFill>
                  <a:srgbClr val="FFFF00"/>
                </a:solidFill>
              </a:rPr>
              <a:t>Costo dell’algoritmo di merge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0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6" grpId="0"/>
      <p:bldP spid="1433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79425" y="1557338"/>
            <a:ext cx="5029200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MergeSort (A, i, f)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if</a:t>
            </a:r>
            <a:r>
              <a:rPr lang="en-US" sz="2000">
                <a:solidFill>
                  <a:srgbClr val="000000"/>
                </a:solidFill>
              </a:rPr>
              <a:t> (i 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 sz="2000">
                <a:solidFill>
                  <a:srgbClr val="000000"/>
                </a:solidFill>
              </a:rPr>
              <a:t> f) </a:t>
            </a:r>
            <a:r>
              <a:rPr lang="en-US" sz="2000" b="1">
                <a:solidFill>
                  <a:srgbClr val="000000"/>
                </a:solidFill>
              </a:rPr>
              <a:t>then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return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 = (i+f)/2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MergeSort(A,i,m)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MergeSort(A,m+1,f)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Merge(A,i,m,f)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 err="1">
                <a:solidFill>
                  <a:srgbClr val="FFFF00"/>
                </a:solidFill>
              </a:rPr>
              <a:t>MergeSort</a:t>
            </a:r>
            <a:endParaRPr lang="it-IT" altLang="it-IT" sz="3200" b="1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it-IT" altLang="it-IT">
              <a:solidFill>
                <a:srgbClr val="FFFFFF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92138" y="4714875"/>
            <a:ext cx="8228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 smtClean="0">
                <a:solidFill>
                  <a:srgbClr val="FFFFFF"/>
                </a:solidFill>
              </a:rPr>
              <a:t>Ovviamente la chiamata principale è </a:t>
            </a:r>
            <a:r>
              <a:rPr lang="it-IT" sz="2800" dirty="0" err="1" smtClean="0">
                <a:solidFill>
                  <a:srgbClr val="FFFF00"/>
                </a:solidFill>
              </a:rPr>
              <a:t>Mergesort</a:t>
            </a:r>
            <a:r>
              <a:rPr lang="it-IT" sz="2800" dirty="0" smtClean="0">
                <a:solidFill>
                  <a:srgbClr val="FFFF00"/>
                </a:solidFill>
                <a:sym typeface="Symbol" pitchFamily="18" charset="2"/>
              </a:rPr>
              <a:t>(A,1,n)</a:t>
            </a:r>
            <a:endParaRPr lang="it-IT" sz="2800" dirty="0">
              <a:solidFill>
                <a:srgbClr val="FFFFFF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40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Complessità del </a:t>
            </a:r>
            <a:r>
              <a:rPr lang="it-IT" altLang="it-IT" sz="4000" b="1" dirty="0" err="1">
                <a:solidFill>
                  <a:srgbClr val="FFFF00"/>
                </a:solidFill>
              </a:rPr>
              <a:t>MergeSort</a:t>
            </a:r>
            <a:endParaRPr lang="it-IT" altLang="it-IT" sz="4000" b="1" dirty="0">
              <a:solidFill>
                <a:srgbClr val="FFFF00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58788" y="1268413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altLang="it-IT" sz="3200" dirty="0">
                <a:solidFill>
                  <a:srgbClr val="FFFFFF"/>
                </a:solidFill>
              </a:rPr>
              <a:t>Si </a:t>
            </a:r>
            <a:r>
              <a:rPr lang="it-IT" altLang="it-IT" sz="3200" dirty="0">
                <a:solidFill>
                  <a:srgbClr val="FFFFFF"/>
                </a:solidFill>
              </a:rPr>
              <a:t>vede facilmente che il tempo di esecuzione </a:t>
            </a:r>
            <a:r>
              <a:rPr lang="it-IT" altLang="it-IT" sz="3200" dirty="0">
                <a:solidFill>
                  <a:srgbClr val="FFFFFF"/>
                </a:solidFill>
              </a:rPr>
              <a:t>di </a:t>
            </a:r>
            <a:r>
              <a:rPr lang="it-IT" altLang="it-IT" sz="3200" dirty="0" err="1">
                <a:solidFill>
                  <a:srgbClr val="FFFFFF"/>
                </a:solidFill>
              </a:rPr>
              <a:t>MergeSort</a:t>
            </a:r>
            <a:r>
              <a:rPr lang="it-IT" altLang="it-IT" sz="3200" dirty="0">
                <a:solidFill>
                  <a:srgbClr val="FFFFFF"/>
                </a:solidFill>
              </a:rPr>
              <a:t> è: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04800" y="2463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it-IT" altLang="it-IT" sz="3200">
              <a:solidFill>
                <a:srgbClr val="FFFF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2494260"/>
            <a:ext cx="91440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T(n) = 2 </a:t>
            </a:r>
            <a:r>
              <a:rPr lang="it-IT" altLang="it-IT" sz="3200" dirty="0">
                <a:solidFill>
                  <a:srgbClr val="FF99CC"/>
                </a:solidFill>
              </a:rPr>
              <a:t>T(n/2) </a:t>
            </a:r>
            <a:r>
              <a:rPr lang="it-IT" altLang="it-IT" sz="3200" dirty="0">
                <a:solidFill>
                  <a:srgbClr val="FFFF00"/>
                </a:solidFill>
              </a:rPr>
              <a:t>+ </a:t>
            </a:r>
            <a:r>
              <a:rPr lang="el-GR" altLang="it-IT" sz="3200" dirty="0">
                <a:solidFill>
                  <a:srgbClr val="FFC000"/>
                </a:solidFill>
              </a:rPr>
              <a:t>Θ</a:t>
            </a:r>
            <a:r>
              <a:rPr lang="it-IT" altLang="it-IT" sz="3200" dirty="0">
                <a:solidFill>
                  <a:srgbClr val="FFC000"/>
                </a:solidFill>
              </a:rPr>
              <a:t>(n</a:t>
            </a:r>
            <a:r>
              <a:rPr lang="it-IT" altLang="it-IT" sz="3200" dirty="0">
                <a:solidFill>
                  <a:srgbClr val="FFC000"/>
                </a:solidFill>
              </a:rPr>
              <a:t>) </a:t>
            </a:r>
            <a:r>
              <a:rPr lang="it-IT" altLang="it-IT" sz="3200" dirty="0">
                <a:solidFill>
                  <a:srgbClr val="FFFFFF"/>
                </a:solidFill>
              </a:rPr>
              <a:t>con </a:t>
            </a:r>
            <a:r>
              <a:rPr lang="it-IT" altLang="it-IT" sz="3200" dirty="0">
                <a:solidFill>
                  <a:srgbClr val="FFFF00"/>
                </a:solidFill>
              </a:rPr>
              <a:t>T(1</a:t>
            </a:r>
            <a:r>
              <a:rPr lang="it-IT" altLang="it-IT" sz="3200" dirty="0">
                <a:solidFill>
                  <a:srgbClr val="FFFF00"/>
                </a:solidFill>
              </a:rPr>
              <a:t>)=</a:t>
            </a:r>
            <a:r>
              <a:rPr lang="it-IT" altLang="it-IT" sz="3200" dirty="0">
                <a:solidFill>
                  <a:srgbClr val="FFFF00"/>
                </a:solidFill>
              </a:rPr>
              <a:t>1, </a:t>
            </a:r>
            <a:r>
              <a:rPr lang="it-IT" altLang="it-IT" sz="3200" dirty="0">
                <a:solidFill>
                  <a:srgbClr val="FFFFFF"/>
                </a:solidFill>
              </a:rPr>
              <a:t>da cui:</a:t>
            </a:r>
            <a:r>
              <a:rPr lang="it-IT" altLang="it-IT" sz="3200" dirty="0">
                <a:solidFill>
                  <a:srgbClr val="FFFF00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T(n)=2</a:t>
            </a:r>
            <a:r>
              <a:rPr lang="it-IT" altLang="it-IT" sz="3200" dirty="0">
                <a:solidFill>
                  <a:srgbClr val="FF99CC"/>
                </a:solidFill>
              </a:rPr>
              <a:t>(2T(n/2</a:t>
            </a:r>
            <a:r>
              <a:rPr lang="it-IT" altLang="it-IT" sz="3200" baseline="30000" dirty="0">
                <a:solidFill>
                  <a:srgbClr val="FF99CC"/>
                </a:solidFill>
              </a:rPr>
              <a:t>2</a:t>
            </a:r>
            <a:r>
              <a:rPr lang="it-IT" altLang="it-IT" sz="3200" dirty="0">
                <a:solidFill>
                  <a:srgbClr val="FF99CC"/>
                </a:solidFill>
              </a:rPr>
              <a:t>)+Θ(n/2))</a:t>
            </a:r>
            <a:r>
              <a:rPr lang="it-IT" altLang="it-IT" sz="3200" dirty="0">
                <a:solidFill>
                  <a:srgbClr val="FFFF00"/>
                </a:solidFill>
              </a:rPr>
              <a:t>+</a:t>
            </a:r>
            <a:r>
              <a:rPr lang="it-IT" altLang="it-IT" sz="3200" dirty="0">
                <a:solidFill>
                  <a:srgbClr val="FFC000"/>
                </a:solidFill>
              </a:rPr>
              <a:t>Θ(n)</a:t>
            </a:r>
            <a:r>
              <a:rPr lang="it-IT" altLang="it-IT" sz="3200" dirty="0">
                <a:solidFill>
                  <a:srgbClr val="FFFF00"/>
                </a:solidFill>
              </a:rPr>
              <a:t>=</a:t>
            </a:r>
            <a:endParaRPr lang="it-IT" altLang="it-IT" sz="3200" dirty="0">
              <a:solidFill>
                <a:srgbClr val="FFFF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 </a:t>
            </a:r>
            <a:r>
              <a:rPr lang="it-IT" altLang="it-IT" sz="3200" dirty="0">
                <a:solidFill>
                  <a:srgbClr val="FFFF00"/>
                </a:solidFill>
              </a:rPr>
              <a:t>=2</a:t>
            </a:r>
            <a:r>
              <a:rPr lang="it-IT" altLang="it-IT" sz="3200" dirty="0">
                <a:solidFill>
                  <a:srgbClr val="FF99CC"/>
                </a:solidFill>
              </a:rPr>
              <a:t>(2</a:t>
            </a:r>
            <a:r>
              <a:rPr lang="it-IT" altLang="it-IT" sz="3200" dirty="0">
                <a:solidFill>
                  <a:srgbClr val="00CC99"/>
                </a:solidFill>
              </a:rPr>
              <a:t>(2T(n/2</a:t>
            </a:r>
            <a:r>
              <a:rPr lang="it-IT" altLang="it-IT" sz="3200" baseline="30000" dirty="0">
                <a:solidFill>
                  <a:srgbClr val="00CC99"/>
                </a:solidFill>
              </a:rPr>
              <a:t>3</a:t>
            </a:r>
            <a:r>
              <a:rPr lang="it-IT" altLang="it-IT" sz="3200" dirty="0">
                <a:solidFill>
                  <a:srgbClr val="00CC99"/>
                </a:solidFill>
              </a:rPr>
              <a:t>)+Θ(n/2</a:t>
            </a:r>
            <a:r>
              <a:rPr lang="it-IT" altLang="it-IT" sz="3200" baseline="30000" dirty="0">
                <a:solidFill>
                  <a:srgbClr val="00CC99"/>
                </a:solidFill>
              </a:rPr>
              <a:t>2</a:t>
            </a:r>
            <a:r>
              <a:rPr lang="it-IT" altLang="it-IT" sz="3200" dirty="0">
                <a:solidFill>
                  <a:srgbClr val="00CC99"/>
                </a:solidFill>
              </a:rPr>
              <a:t>))</a:t>
            </a:r>
            <a:r>
              <a:rPr lang="it-IT" altLang="it-IT" sz="3200" dirty="0">
                <a:solidFill>
                  <a:srgbClr val="FF99CC"/>
                </a:solidFill>
              </a:rPr>
              <a:t>+Θ(n/2))</a:t>
            </a:r>
            <a:r>
              <a:rPr lang="it-IT" altLang="it-IT" sz="3200" dirty="0">
                <a:solidFill>
                  <a:srgbClr val="FFFF00"/>
                </a:solidFill>
              </a:rPr>
              <a:t>+</a:t>
            </a:r>
            <a:r>
              <a:rPr lang="it-IT" altLang="it-IT" sz="3200" dirty="0">
                <a:solidFill>
                  <a:srgbClr val="FFC000"/>
                </a:solidFill>
              </a:rPr>
              <a:t>Θ(n)</a:t>
            </a:r>
            <a:r>
              <a:rPr lang="it-IT" altLang="it-IT" sz="3200" dirty="0">
                <a:solidFill>
                  <a:srgbClr val="FFFF00"/>
                </a:solidFill>
              </a:rPr>
              <a:t>=…</a:t>
            </a:r>
            <a:endParaRPr lang="it-IT" altLang="it-IT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FF"/>
                </a:solidFill>
              </a:rPr>
              <a:t>    e per </a:t>
            </a:r>
            <a:r>
              <a:rPr lang="it-IT" altLang="it-IT" sz="3200" dirty="0">
                <a:solidFill>
                  <a:srgbClr val="FFFF00"/>
                </a:solidFill>
              </a:rPr>
              <a:t>k =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F00"/>
                </a:solidFill>
              </a:rPr>
              <a:t>log</a:t>
            </a:r>
            <a:r>
              <a:rPr lang="it-IT" altLang="it-IT" sz="3200" baseline="-25000" dirty="0">
                <a:solidFill>
                  <a:srgbClr val="FFFF00"/>
                </a:solidFill>
              </a:rPr>
              <a:t>2</a:t>
            </a:r>
            <a:r>
              <a:rPr lang="it-IT" altLang="it-IT" sz="3200" dirty="0">
                <a:solidFill>
                  <a:srgbClr val="FFFF00"/>
                </a:solidFill>
              </a:rPr>
              <a:t>n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F00"/>
                </a:solidFill>
              </a:rPr>
              <a:t> </a:t>
            </a:r>
            <a:r>
              <a:rPr lang="it-IT" altLang="it-IT" sz="3200" dirty="0">
                <a:solidFill>
                  <a:srgbClr val="FFFFFF"/>
                </a:solidFill>
              </a:rPr>
              <a:t>si ha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B05"/>
                </a:solidFill>
              </a:rPr>
              <a:t>n/2</a:t>
            </a:r>
            <a:r>
              <a:rPr lang="it-IT" altLang="it-IT" sz="3200" baseline="30000" dirty="0">
                <a:solidFill>
                  <a:srgbClr val="FFFB05"/>
                </a:solidFill>
              </a:rPr>
              <a:t>k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B05"/>
                </a:solidFill>
              </a:rPr>
              <a:t>= 1 </a:t>
            </a:r>
            <a:r>
              <a:rPr lang="it-IT" altLang="it-IT" sz="3200" dirty="0">
                <a:solidFill>
                  <a:srgbClr val="FFFFFF"/>
                </a:solidFill>
              </a:rPr>
              <a:t>e quindi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T(n</a:t>
            </a:r>
            <a:r>
              <a:rPr lang="it-IT" altLang="it-IT" sz="2800" dirty="0">
                <a:solidFill>
                  <a:srgbClr val="FFFF00"/>
                </a:solidFill>
              </a:rPr>
              <a:t>)=2</a:t>
            </a:r>
            <a:r>
              <a:rPr lang="it-IT" altLang="it-IT" sz="2800" dirty="0">
                <a:solidFill>
                  <a:srgbClr val="FF99CC"/>
                </a:solidFill>
              </a:rPr>
              <a:t>(</a:t>
            </a:r>
            <a:r>
              <a:rPr lang="it-IT" altLang="it-IT" sz="2800" dirty="0">
                <a:solidFill>
                  <a:srgbClr val="FF99CC"/>
                </a:solidFill>
              </a:rPr>
              <a:t>2</a:t>
            </a:r>
            <a:r>
              <a:rPr lang="it-IT" altLang="it-IT" sz="2800" dirty="0">
                <a:solidFill>
                  <a:srgbClr val="00CC99"/>
                </a:solidFill>
              </a:rPr>
              <a:t>(</a:t>
            </a:r>
            <a:r>
              <a:rPr lang="it-IT" altLang="it-IT" sz="2800" dirty="0">
                <a:solidFill>
                  <a:srgbClr val="FFFF00"/>
                </a:solidFill>
              </a:rPr>
              <a:t>…(2T</a:t>
            </a:r>
            <a:r>
              <a:rPr lang="it-IT" altLang="it-IT" sz="2800" dirty="0">
                <a:solidFill>
                  <a:srgbClr val="FFFF00"/>
                </a:solidFill>
              </a:rPr>
              <a:t>(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dirty="0">
                <a:solidFill>
                  <a:srgbClr val="FFFB05"/>
                </a:solidFill>
              </a:rPr>
              <a:t>n/2</a:t>
            </a:r>
            <a:r>
              <a:rPr lang="it-IT" altLang="it-IT" sz="2800" baseline="30000" dirty="0">
                <a:solidFill>
                  <a:srgbClr val="FFFB05"/>
                </a:solidFill>
              </a:rPr>
              <a:t>k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dirty="0">
                <a:solidFill>
                  <a:srgbClr val="FFFF00"/>
                </a:solidFill>
              </a:rPr>
              <a:t>)+Θ(1))+…+</a:t>
            </a:r>
            <a:r>
              <a:rPr lang="it-IT" altLang="it-IT" sz="2800" dirty="0">
                <a:solidFill>
                  <a:srgbClr val="00CC99"/>
                </a:solidFill>
              </a:rPr>
              <a:t>Θ(</a:t>
            </a:r>
            <a:r>
              <a:rPr lang="it-IT" altLang="it-IT" sz="2800" dirty="0">
                <a:solidFill>
                  <a:srgbClr val="00CC99"/>
                </a:solidFill>
              </a:rPr>
              <a:t>n/2</a:t>
            </a:r>
            <a:r>
              <a:rPr lang="it-IT" altLang="it-IT" sz="2800" baseline="30000" dirty="0">
                <a:solidFill>
                  <a:srgbClr val="00CC99"/>
                </a:solidFill>
              </a:rPr>
              <a:t>2</a:t>
            </a:r>
            <a:r>
              <a:rPr lang="it-IT" altLang="it-IT" sz="2800" dirty="0">
                <a:solidFill>
                  <a:srgbClr val="00CC99"/>
                </a:solidFill>
              </a:rPr>
              <a:t>))</a:t>
            </a:r>
            <a:r>
              <a:rPr lang="it-IT" altLang="it-IT" sz="2800" dirty="0">
                <a:solidFill>
                  <a:srgbClr val="FFFF00"/>
                </a:solidFill>
              </a:rPr>
              <a:t>+</a:t>
            </a:r>
            <a:r>
              <a:rPr lang="it-IT" altLang="it-IT" sz="2800" dirty="0">
                <a:solidFill>
                  <a:srgbClr val="FF99CC"/>
                </a:solidFill>
              </a:rPr>
              <a:t>Θ(</a:t>
            </a:r>
            <a:r>
              <a:rPr lang="it-IT" altLang="it-IT" sz="2800" dirty="0">
                <a:solidFill>
                  <a:srgbClr val="FF99CC"/>
                </a:solidFill>
              </a:rPr>
              <a:t>n/2</a:t>
            </a:r>
            <a:r>
              <a:rPr lang="it-IT" altLang="it-IT" sz="2800" dirty="0">
                <a:solidFill>
                  <a:srgbClr val="FF99CC"/>
                </a:solidFill>
              </a:rPr>
              <a:t>))</a:t>
            </a:r>
            <a:r>
              <a:rPr lang="it-IT" altLang="it-IT" sz="2800" dirty="0">
                <a:solidFill>
                  <a:srgbClr val="FFFF00"/>
                </a:solidFill>
              </a:rPr>
              <a:t>+</a:t>
            </a:r>
            <a:r>
              <a:rPr lang="it-IT" altLang="it-IT" sz="2800" dirty="0">
                <a:solidFill>
                  <a:srgbClr val="FFC000"/>
                </a:solidFill>
              </a:rPr>
              <a:t>Θ(n)</a:t>
            </a:r>
            <a:endParaRPr lang="it-IT" altLang="it-IT" sz="2800" dirty="0">
              <a:solidFill>
                <a:srgbClr val="FFC0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= </a:t>
            </a:r>
            <a:r>
              <a:rPr lang="it-IT" altLang="it-IT" sz="2800" dirty="0">
                <a:solidFill>
                  <a:srgbClr val="FFFF00"/>
                </a:solidFill>
              </a:rPr>
              <a:t>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>
                <a:solidFill>
                  <a:srgbClr val="FFFF00"/>
                </a:solidFill>
              </a:rPr>
              <a:t>log n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>
                <a:solidFill>
                  <a:srgbClr val="FFFF00"/>
                </a:solidFill>
              </a:rPr>
              <a:t>Θ(1)+2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>
                <a:solidFill>
                  <a:srgbClr val="FFFF00"/>
                </a:solidFill>
              </a:rPr>
              <a:t>log</a:t>
            </a:r>
            <a:r>
              <a:rPr lang="it-IT" altLang="it-IT" sz="2800" dirty="0">
                <a:solidFill>
                  <a:srgbClr val="FFFF00"/>
                </a:solidFill>
              </a:rPr>
              <a:t> </a:t>
            </a:r>
            <a:r>
              <a:rPr lang="it-IT" altLang="it-IT" sz="2800" baseline="30000" dirty="0">
                <a:solidFill>
                  <a:srgbClr val="FFFF00"/>
                </a:solidFill>
              </a:rPr>
              <a:t>n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-1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>
                <a:solidFill>
                  <a:srgbClr val="FFFF00"/>
                </a:solidFill>
              </a:rPr>
              <a:t>Θ(2)+</a:t>
            </a:r>
            <a:r>
              <a:rPr lang="it-IT" altLang="it-IT" sz="2800" dirty="0">
                <a:solidFill>
                  <a:srgbClr val="FFFF00"/>
                </a:solidFill>
              </a:rPr>
              <a:t>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>
                <a:solidFill>
                  <a:srgbClr val="FFFF00"/>
                </a:solidFill>
              </a:rPr>
              <a:t>log</a:t>
            </a:r>
            <a:r>
              <a:rPr lang="it-IT" altLang="it-IT" sz="2800" dirty="0">
                <a:solidFill>
                  <a:srgbClr val="FFFF00"/>
                </a:solidFill>
              </a:rPr>
              <a:t> </a:t>
            </a:r>
            <a:r>
              <a:rPr lang="it-IT" altLang="it-IT" sz="2800" baseline="30000" dirty="0">
                <a:solidFill>
                  <a:srgbClr val="FFFF00"/>
                </a:solidFill>
              </a:rPr>
              <a:t>n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-2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>
                <a:solidFill>
                  <a:srgbClr val="FFFF00"/>
                </a:solidFill>
              </a:rPr>
              <a:t>Θ(2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2</a:t>
            </a:r>
            <a:r>
              <a:rPr lang="it-IT" altLang="it-IT" sz="2800" dirty="0">
                <a:solidFill>
                  <a:srgbClr val="FFFF00"/>
                </a:solidFill>
              </a:rPr>
              <a:t>)+…+ 2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0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>
                <a:solidFill>
                  <a:srgbClr val="FFC000"/>
                </a:solidFill>
              </a:rPr>
              <a:t>Θ(n</a:t>
            </a:r>
            <a:r>
              <a:rPr lang="it-IT" altLang="it-IT" sz="2800" dirty="0">
                <a:solidFill>
                  <a:srgbClr val="FFC000"/>
                </a:solidFill>
              </a:rPr>
              <a:t>) </a:t>
            </a:r>
            <a:endParaRPr lang="it-IT" altLang="it-IT" sz="2800" dirty="0">
              <a:solidFill>
                <a:srgbClr val="FFC0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= </a:t>
            </a:r>
            <a:r>
              <a:rPr lang="it-IT" altLang="it-IT" sz="2800" dirty="0" err="1">
                <a:solidFill>
                  <a:srgbClr val="FFFF00"/>
                </a:solidFill>
              </a:rPr>
              <a:t>n∙Θ</a:t>
            </a:r>
            <a:r>
              <a:rPr lang="it-IT" altLang="it-IT" sz="2800" dirty="0">
                <a:solidFill>
                  <a:srgbClr val="FFFF00"/>
                </a:solidFill>
              </a:rPr>
              <a:t>(1)+n/2∙Θ(2)+n/4∙Θ(4)+…+1∙Θ(n) </a:t>
            </a:r>
            <a:r>
              <a:rPr lang="it-IT" altLang="it-IT" sz="2800" dirty="0">
                <a:solidFill>
                  <a:srgbClr val="FFFF00"/>
                </a:solidFill>
              </a:rPr>
              <a:t>=</a:t>
            </a:r>
            <a:r>
              <a:rPr lang="it-IT" altLang="it-IT" sz="2800" dirty="0">
                <a:solidFill>
                  <a:srgbClr val="FF99CC"/>
                </a:solidFill>
              </a:rPr>
              <a:t> </a:t>
            </a:r>
            <a:r>
              <a:rPr lang="it-IT" altLang="it-IT" sz="2800" dirty="0">
                <a:solidFill>
                  <a:srgbClr val="FFFF00"/>
                </a:solidFill>
              </a:rPr>
              <a:t>Θ(n log</a:t>
            </a:r>
            <a:r>
              <a:rPr lang="it-IT" altLang="it-IT" sz="2800" baseline="-25000" dirty="0">
                <a:solidFill>
                  <a:srgbClr val="FFFF00"/>
                </a:solidFill>
              </a:rPr>
              <a:t> </a:t>
            </a:r>
            <a:r>
              <a:rPr lang="it-IT" altLang="it-IT" sz="2800" dirty="0">
                <a:solidFill>
                  <a:srgbClr val="FFFF00"/>
                </a:solidFill>
              </a:rPr>
              <a:t>n)</a:t>
            </a:r>
            <a:endParaRPr lang="it-IT" altLang="it-IT" sz="2800" dirty="0">
              <a:solidFill>
                <a:srgbClr val="FFFF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7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ctrTitle"/>
          </p:nvPr>
        </p:nvSpPr>
        <p:spPr>
          <a:xfrm>
            <a:off x="2847975" y="-26988"/>
            <a:ext cx="6296025" cy="1470026"/>
          </a:xfrm>
        </p:spPr>
        <p:txBody>
          <a:bodyPr/>
          <a:lstStyle/>
          <a:p>
            <a:r>
              <a:rPr lang="it-IT" smtClean="0">
                <a:solidFill>
                  <a:srgbClr val="FFFF00"/>
                </a:solidFill>
              </a:rPr>
              <a:t>Più precisamente…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7688" y="1268413"/>
            <a:ext cx="8345487" cy="1752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peggiore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it-IT" sz="2800" dirty="0" smtClean="0">
                <a:solidFill>
                  <a:srgbClr val="FFFF00"/>
                </a:solidFill>
              </a:rPr>
              <a:t>(n ⌈log n⌉ - 2</a:t>
            </a:r>
            <a:r>
              <a:rPr lang="it-IT" sz="2800" baseline="30000" dirty="0" smtClean="0">
                <a:solidFill>
                  <a:srgbClr val="FFFF00"/>
                </a:solidFill>
              </a:rPr>
              <a:t>⌈log n⌉</a:t>
            </a:r>
            <a:r>
              <a:rPr lang="it-IT" sz="2800" dirty="0" smtClean="0">
                <a:solidFill>
                  <a:srgbClr val="FFFF00"/>
                </a:solidFill>
              </a:rPr>
              <a:t> + 1)</a:t>
            </a:r>
            <a:r>
              <a:rPr lang="it-IT" sz="2800" dirty="0" smtClean="0"/>
              <a:t> confronti, che corrisponde ad un numero compreso tra </a:t>
            </a:r>
            <a:r>
              <a:rPr lang="en-US" sz="2800" dirty="0" smtClean="0">
                <a:solidFill>
                  <a:srgbClr val="FFFF00"/>
                </a:solidFill>
              </a:rPr>
              <a:t>(n log n - n + 1) </a:t>
            </a:r>
            <a:r>
              <a:rPr lang="en-US" sz="2800" dirty="0" smtClean="0"/>
              <a:t>e </a:t>
            </a:r>
            <a:r>
              <a:rPr lang="en-US" sz="2800" dirty="0" smtClean="0">
                <a:solidFill>
                  <a:srgbClr val="FFFF00"/>
                </a:solidFill>
              </a:rPr>
              <a:t>(n log n + n + O(log n))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medio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it-IT" sz="2800" dirty="0" smtClean="0">
                <a:solidFill>
                  <a:srgbClr val="FFFF00"/>
                </a:solidFill>
              </a:rPr>
              <a:t>(n ⌈log n⌉ - 2</a:t>
            </a:r>
            <a:r>
              <a:rPr lang="it-IT" sz="2800" baseline="30000" dirty="0" smtClean="0">
                <a:solidFill>
                  <a:srgbClr val="FFFF00"/>
                </a:solidFill>
              </a:rPr>
              <a:t>⌈log n⌉</a:t>
            </a:r>
            <a:r>
              <a:rPr lang="it-IT" sz="2800" dirty="0" smtClean="0">
                <a:solidFill>
                  <a:srgbClr val="FFFF00"/>
                </a:solidFill>
              </a:rPr>
              <a:t> + 1) – </a:t>
            </a:r>
            <a:r>
              <a:rPr lang="en-US" sz="2800" dirty="0" smtClean="0">
                <a:solidFill>
                  <a:srgbClr val="FFFF00"/>
                </a:solidFill>
              </a:rPr>
              <a:t>0.2645·n</a:t>
            </a:r>
            <a:r>
              <a:rPr lang="en-US" sz="2800" dirty="0" smtClean="0"/>
              <a:t> </a:t>
            </a:r>
            <a:r>
              <a:rPr lang="en-US" sz="2800" dirty="0" err="1" smtClean="0"/>
              <a:t>confronti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migliore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(array </a:t>
            </a:r>
            <a:r>
              <a:rPr lang="en-US" sz="2800" dirty="0" err="1" smtClean="0"/>
              <a:t>già</a:t>
            </a:r>
            <a:r>
              <a:rPr lang="en-US" sz="2800" dirty="0" smtClean="0"/>
              <a:t> </a:t>
            </a:r>
            <a:r>
              <a:rPr lang="en-US" sz="2800" dirty="0" err="1" smtClean="0"/>
              <a:t>ordinato</a:t>
            </a:r>
            <a:r>
              <a:rPr lang="en-US" sz="2800" dirty="0" smtClean="0"/>
              <a:t>),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n-1</a:t>
            </a:r>
            <a:r>
              <a:rPr lang="en-US" sz="2800" dirty="0" smtClean="0"/>
              <a:t> </a:t>
            </a:r>
            <a:r>
              <a:rPr lang="en-US" sz="2800" dirty="0" err="1" smtClean="0"/>
              <a:t>confronti</a:t>
            </a:r>
            <a:r>
              <a:rPr lang="en-US" sz="2800" dirty="0" smtClean="0"/>
              <a:t>; </a:t>
            </a:r>
            <a:r>
              <a:rPr lang="en-US" sz="2800" dirty="0" err="1" smtClean="0"/>
              <a:t>può</a:t>
            </a:r>
            <a:r>
              <a:rPr lang="en-US" sz="2800" dirty="0" smtClean="0"/>
              <a:t> </a:t>
            </a:r>
            <a:r>
              <a:rPr lang="en-US" sz="2800" dirty="0" err="1" smtClean="0"/>
              <a:t>essere</a:t>
            </a:r>
            <a:r>
              <a:rPr lang="en-US" sz="2800" dirty="0" smtClean="0"/>
              <a:t> </a:t>
            </a:r>
            <a:r>
              <a:rPr lang="en-US" sz="2800" dirty="0" err="1" smtClean="0"/>
              <a:t>ottenuto</a:t>
            </a:r>
            <a:r>
              <a:rPr lang="en-US" sz="2800" dirty="0"/>
              <a:t> </a:t>
            </a:r>
            <a:r>
              <a:rPr lang="en-US" sz="2800" dirty="0" err="1" smtClean="0"/>
              <a:t>facendo</a:t>
            </a:r>
            <a:r>
              <a:rPr lang="en-US" sz="2800" dirty="0" smtClean="0"/>
              <a:t> </a:t>
            </a:r>
            <a:r>
              <a:rPr lang="en-US" sz="2800" dirty="0"/>
              <a:t>un </a:t>
            </a:r>
            <a:r>
              <a:rPr lang="en-US" sz="2800" dirty="0" err="1"/>
              <a:t>controllo</a:t>
            </a:r>
            <a:r>
              <a:rPr lang="en-US" sz="2800" dirty="0"/>
              <a:t> </a:t>
            </a:r>
            <a:r>
              <a:rPr lang="en-US" sz="2800" dirty="0" err="1"/>
              <a:t>preliminare</a:t>
            </a:r>
            <a:r>
              <a:rPr lang="en-US" sz="2800" dirty="0"/>
              <a:t> </a:t>
            </a:r>
            <a:r>
              <a:rPr lang="en-US" sz="2800" dirty="0" err="1" smtClean="0"/>
              <a:t>nella</a:t>
            </a:r>
            <a:r>
              <a:rPr lang="en-US" sz="2800" dirty="0" smtClean="0"/>
              <a:t> </a:t>
            </a:r>
            <a:r>
              <a:rPr lang="en-US" sz="2800" dirty="0" err="1"/>
              <a:t>procedura</a:t>
            </a:r>
            <a:r>
              <a:rPr lang="en-US" sz="2800" dirty="0"/>
              <a:t> di </a:t>
            </a:r>
            <a:r>
              <a:rPr lang="en-US" sz="2800" b="1" dirty="0">
                <a:solidFill>
                  <a:srgbClr val="FFFF00"/>
                </a:solidFill>
                <a:latin typeface="Courier" pitchFamily="49" charset="0"/>
              </a:rPr>
              <a:t>Merge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/>
              <a:t>ultimo </a:t>
            </a:r>
            <a:r>
              <a:rPr lang="en-US" sz="2800" dirty="0" err="1"/>
              <a:t>elemento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prima </a:t>
            </a:r>
            <a:r>
              <a:rPr lang="en-US" sz="2800" dirty="0" err="1"/>
              <a:t>sequenza</a:t>
            </a:r>
            <a:r>
              <a:rPr lang="en-US" sz="2800" dirty="0"/>
              <a:t> e primo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 smtClean="0"/>
              <a:t>seconda</a:t>
            </a:r>
            <a:endParaRPr lang="en-US" dirty="0" smtClean="0"/>
          </a:p>
          <a:p>
            <a:pPr marL="514350" indent="-514350" algn="l">
              <a:defRPr/>
            </a:pPr>
            <a:endParaRPr lang="en-US" dirty="0" smtClean="0"/>
          </a:p>
          <a:p>
            <a:pPr algn="l">
              <a:defRPr/>
            </a:pPr>
            <a:endParaRPr lang="en-US" dirty="0" smtClean="0"/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F6B4F7-1BB1-4A32-B3D7-62EF2E629AD4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775" y="333375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mtClean="0">
                <a:solidFill>
                  <a:srgbClr val="FFFF00"/>
                </a:solidFill>
              </a:rPr>
              <a:t>Osservazioni finali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062913" cy="3751263"/>
          </a:xfrm>
        </p:spPr>
        <p:txBody>
          <a:bodyPr/>
          <a:lstStyle/>
          <a:p>
            <a:pPr eaLnBrk="1" hangingPunct="1"/>
            <a:r>
              <a:rPr lang="it-IT" smtClean="0"/>
              <a:t>Il </a:t>
            </a:r>
            <a:r>
              <a:rPr lang="it-IT" smtClean="0">
                <a:solidFill>
                  <a:srgbClr val="FFFF00"/>
                </a:solidFill>
              </a:rPr>
              <a:t>MergeSort</a:t>
            </a:r>
            <a:r>
              <a:rPr lang="it-IT" smtClean="0"/>
              <a:t> è un algoritmo (asintoticamente) </a:t>
            </a:r>
            <a:r>
              <a:rPr lang="it-IT" smtClean="0">
                <a:solidFill>
                  <a:srgbClr val="FFFF00"/>
                </a:solidFill>
              </a:rPr>
              <a:t>ottimo</a:t>
            </a:r>
            <a:r>
              <a:rPr lang="it-IT" smtClean="0"/>
              <a:t> rispetto al numero di confronti eseguiti nel caso peggiore</a:t>
            </a:r>
          </a:p>
          <a:p>
            <a:pPr eaLnBrk="1" hangingPunct="1"/>
            <a:r>
              <a:rPr lang="it-IT" smtClean="0"/>
              <a:t>Il </a:t>
            </a:r>
            <a:r>
              <a:rPr lang="it-IT" smtClean="0">
                <a:solidFill>
                  <a:srgbClr val="FFFF00"/>
                </a:solidFill>
              </a:rPr>
              <a:t>MergeSort</a:t>
            </a:r>
            <a:r>
              <a:rPr lang="it-IT" smtClean="0"/>
              <a:t> non ordina </a:t>
            </a:r>
            <a:r>
              <a:rPr lang="it-IT" i="1" smtClean="0">
                <a:solidFill>
                  <a:srgbClr val="FFFF00"/>
                </a:solidFill>
              </a:rPr>
              <a:t>in loco</a:t>
            </a:r>
            <a:r>
              <a:rPr lang="it-IT" smtClean="0"/>
              <a:t>, e utilizza memoria ausiliaria (l’</a:t>
            </a:r>
            <a:r>
              <a:rPr lang="it-IT" smtClean="0">
                <a:sym typeface="Wingdings" pitchFamily="2" charset="2"/>
              </a:rPr>
              <a:t>occupazione di memoria finale è pari a </a:t>
            </a:r>
            <a:r>
              <a:rPr lang="it-IT" smtClean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it-IT" i="1" smtClean="0">
                <a:solidFill>
                  <a:srgbClr val="FFFF00"/>
                </a:solidFill>
                <a:sym typeface="Wingdings" pitchFamily="2" charset="2"/>
              </a:rPr>
              <a:t>n</a:t>
            </a:r>
            <a:r>
              <a:rPr lang="it-IT" smtClean="0">
                <a:solidFill>
                  <a:srgbClr val="FFFF00"/>
                </a:solidFill>
                <a:sym typeface="Wingdings" pitchFamily="2" charset="2"/>
              </a:rPr>
              <a:t>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4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550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it-IT" sz="3600" b="1">
                <a:solidFill>
                  <a:srgbClr val="FFFF00"/>
                </a:solidFill>
                <a:latin typeface="Times New Roman" pitchFamily="18" charset="0"/>
              </a:rPr>
              <a:t>Ordinamento per confronti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Dati due elementi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ed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,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per determinar</a:t>
            </a: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n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e l’ordinamento relativo effettuiamo una delle seguenti operazioni di confronto: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       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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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 ;  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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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;  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  <a:sym typeface="Symbol" pitchFamily="18" charset="2"/>
              </a:rPr>
              <a:t>  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rgbClr val="FFFFFF"/>
                </a:solidFill>
                <a:latin typeface="Times New Roman" pitchFamily="18" charset="0"/>
              </a:rPr>
              <a:t>j</a:t>
            </a:r>
          </a:p>
          <a:p>
            <a:endParaRPr lang="it-IT">
              <a:solidFill>
                <a:srgbClr val="FFFFFF"/>
              </a:solidFill>
              <a:latin typeface="Times New Roman" pitchFamily="18" charset="0"/>
            </a:endParaRPr>
          </a:p>
          <a:p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Non si possono esaminare i valori degli elementi o ottenere informazioni sul loro ordine in altro modo.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FF00"/>
                </a:solidFill>
                <a:latin typeface="Times New Roman" pitchFamily="18" charset="0"/>
              </a:rPr>
              <a:t>Notare:</a:t>
            </a:r>
            <a:r>
              <a:rPr lang="it-IT">
                <a:solidFill>
                  <a:srgbClr val="FFFFFF"/>
                </a:solidFill>
                <a:latin typeface="Times New Roman" pitchFamily="18" charset="0"/>
              </a:rPr>
              <a:t> Tutti gli algoritmi di ordinamento considerati fino ad ora sono algoritmi di ordinamento per confronto.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012825"/>
            <a:ext cx="9036050" cy="4648200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it-IT" altLang="it-IT" sz="2800" dirty="0" smtClean="0"/>
              <a:t>Consideriamo un generico algoritmo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, che ordina eseguendo </a:t>
            </a:r>
            <a:r>
              <a:rPr lang="it-IT" altLang="it-IT" sz="2800" dirty="0" smtClean="0">
                <a:solidFill>
                  <a:srgbClr val="FFFF00"/>
                </a:solidFill>
              </a:rPr>
              <a:t>solo confronti</a:t>
            </a:r>
            <a:r>
              <a:rPr lang="it-IT" altLang="it-IT" sz="2800" dirty="0" smtClean="0"/>
              <a:t>: dimostreremo che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 esegue </a:t>
            </a:r>
            <a:r>
              <a:rPr lang="it-IT" altLang="it-IT" sz="2800" dirty="0" smtClean="0">
                <a:solidFill>
                  <a:srgbClr val="FFFF00"/>
                </a:solidFill>
              </a:rPr>
              <a:t>(nel caso peggiore)</a:t>
            </a:r>
            <a:r>
              <a:rPr lang="it-IT" altLang="it-IT" sz="2800" dirty="0" smtClean="0"/>
              <a:t> </a:t>
            </a:r>
            <a:r>
              <a:rPr lang="it-IT" altLang="it-IT" sz="2800" dirty="0" smtClean="0">
                <a:latin typeface="Symbol" pitchFamily="18" charset="2"/>
              </a:rPr>
              <a:t>W</a:t>
            </a:r>
            <a:r>
              <a:rPr lang="it-IT" altLang="it-IT" sz="2800" dirty="0" smtClean="0"/>
              <a:t>(n log n) confronti</a:t>
            </a:r>
          </a:p>
          <a:p>
            <a:pPr eaLnBrk="1" hangingPunct="1">
              <a:defRPr/>
            </a:pPr>
            <a:r>
              <a:rPr lang="it-IT" sz="2800" dirty="0" smtClean="0"/>
              <a:t>Un generico algoritmo di ordinamento per confronti lavora nel modo seguente: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  <a:defRPr/>
            </a:pPr>
            <a:r>
              <a:rPr lang="it-IT" sz="2400" dirty="0" smtClean="0"/>
              <a:t>Confronta due elementi a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 ed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 (ad esempio effettua il test a</a:t>
            </a:r>
            <a:r>
              <a:rPr lang="it-IT" sz="2400" baseline="-25000" dirty="0" smtClean="0"/>
              <a:t>i </a:t>
            </a:r>
            <a:r>
              <a:rPr lang="it-IT" sz="2400" dirty="0" smtClean="0">
                <a:sym typeface="Symbol" pitchFamily="18" charset="2"/>
              </a:rPr>
              <a:t></a:t>
            </a:r>
            <a:r>
              <a:rPr lang="it-IT" sz="2400" dirty="0" smtClean="0"/>
              <a:t>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);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400" dirty="0" smtClean="0"/>
              <a:t>A seconda del risultato, riordina e/o decide il confronto successivo da eseguire.</a:t>
            </a:r>
          </a:p>
          <a:p>
            <a:pPr marL="361950" indent="-361950" eaLnBrk="1" hangingPunct="1">
              <a:buFontTx/>
              <a:buNone/>
              <a:defRPr/>
            </a:pPr>
            <a:r>
              <a:rPr lang="it-IT" sz="2800" dirty="0" smtClean="0">
                <a:sym typeface="Symbol"/>
              </a:rPr>
              <a:t> </a:t>
            </a:r>
            <a:r>
              <a:rPr lang="it-IT" sz="2800" dirty="0" smtClean="0"/>
              <a:t>Un algoritmo di ordinamento per confronti può essere descritto in modo astratto usando un </a:t>
            </a:r>
            <a:r>
              <a:rPr lang="it-IT" sz="2800" b="1" dirty="0" smtClean="0">
                <a:solidFill>
                  <a:srgbClr val="FFFF00"/>
                </a:solidFill>
              </a:rPr>
              <a:t>albero di decisione</a:t>
            </a:r>
            <a:r>
              <a:rPr lang="it-IT" sz="2800" dirty="0" smtClean="0"/>
              <a:t>, nel quale i nodi interni rappresentano i confronti, mentre le foglie rappresentano gli output prodotti</a:t>
            </a:r>
          </a:p>
          <a:p>
            <a:pPr marL="0" indent="0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black">
          <a:xfrm>
            <a:off x="179388" y="354013"/>
            <a:ext cx="8507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>
                <a:solidFill>
                  <a:srgbClr val="FFFF00"/>
                </a:solidFill>
              </a:rPr>
              <a:t>Lower bound </a:t>
            </a:r>
            <a:r>
              <a:rPr lang="it-IT" altLang="it-IT" sz="36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3600">
                <a:solidFill>
                  <a:srgbClr val="FFFF00"/>
                </a:solidFill>
              </a:rPr>
              <a:t>(n log n)  per l’ordinamento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2700338" y="3644900"/>
            <a:ext cx="1511300" cy="431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4572000" y="2781300"/>
            <a:ext cx="647700" cy="431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75688" cy="23764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Descrive le diverse sequenze di confronti che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esegue su un’istanza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</a:t>
            </a:r>
            <a:r>
              <a:rPr lang="it-IT" altLang="it-IT" sz="2800" smtClean="0"/>
              <a:t> di lunghezza </a:t>
            </a:r>
            <a:r>
              <a:rPr lang="it-IT" altLang="it-IT" sz="2800" smtClean="0">
                <a:solidFill>
                  <a:srgbClr val="FFFF00"/>
                </a:solidFill>
              </a:rPr>
              <a:t>n; </a:t>
            </a:r>
            <a:r>
              <a:rPr lang="it-IT" altLang="it-IT" sz="2800" smtClean="0"/>
              <a:t>i</a:t>
            </a:r>
            <a:r>
              <a:rPr lang="it-IT" sz="2800" smtClean="0"/>
              <a:t> movimenti dei dati e tutti gli altri aspetti dell’algoritmo vengono ignorati </a:t>
            </a:r>
            <a:endParaRPr lang="it-IT" altLang="it-IT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interno</a:t>
            </a:r>
            <a:r>
              <a:rPr lang="it-IT" altLang="it-IT" sz="2800" smtClean="0"/>
              <a:t> (non foglia):    </a:t>
            </a:r>
            <a:r>
              <a:rPr lang="it-IT" altLang="it-IT" sz="2800" smtClean="0">
                <a:solidFill>
                  <a:schemeClr val="tx1"/>
                </a:solidFill>
              </a:rPr>
              <a:t>i:j     </a:t>
            </a:r>
            <a:r>
              <a:rPr lang="it-IT" altLang="it-IT" sz="2800" smtClean="0"/>
              <a:t>(modella il confronto tra a</a:t>
            </a:r>
            <a:r>
              <a:rPr lang="it-IT" altLang="it-IT" sz="2800" baseline="-25000" smtClean="0"/>
              <a:t>i</a:t>
            </a:r>
            <a:r>
              <a:rPr lang="it-IT" altLang="it-IT" sz="2800" smtClean="0"/>
              <a:t> e a</a:t>
            </a:r>
            <a:r>
              <a:rPr lang="it-IT" altLang="it-IT" sz="2800" baseline="-25000" smtClean="0"/>
              <a:t>j</a:t>
            </a:r>
            <a:r>
              <a:rPr lang="it-IT" altLang="it-IT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foglia</a:t>
            </a:r>
            <a:r>
              <a:rPr lang="it-IT" altLang="it-IT" sz="2800" smtClean="0"/>
              <a:t>:    </a:t>
            </a:r>
            <a:r>
              <a:rPr lang="it-IT" altLang="it-IT" sz="2800" smtClean="0">
                <a:solidFill>
                  <a:schemeClr val="tx1"/>
                </a:solidFill>
              </a:rPr>
              <a:t>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1</a:t>
            </a:r>
            <a:r>
              <a:rPr lang="it-IT" altLang="it-IT" sz="2800" smtClean="0">
                <a:solidFill>
                  <a:schemeClr val="tx1"/>
                </a:solidFill>
              </a:rPr>
              <a:t>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2</a:t>
            </a:r>
            <a:r>
              <a:rPr lang="it-IT" altLang="it-IT" sz="2800" smtClean="0">
                <a:solidFill>
                  <a:schemeClr val="tx1"/>
                </a:solidFill>
              </a:rPr>
              <a:t>,…,i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n </a:t>
            </a:r>
            <a:r>
              <a:rPr lang="it-IT" altLang="it-IT" sz="2800" smtClean="0">
                <a:solidFill>
                  <a:schemeClr val="tx1"/>
                </a:solidFill>
              </a:rPr>
              <a:t>   </a:t>
            </a:r>
            <a:r>
              <a:rPr lang="it-IT" altLang="it-IT" sz="2800" smtClean="0"/>
              <a:t>(modella una risposta (output) dell’algoritmo, ovvero una permutazione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 </a:t>
            </a:r>
            <a:r>
              <a:rPr lang="it-IT" altLang="it-IT" sz="2800" smtClean="0"/>
              <a:t>degli elementi)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L’albero di decisione è associato ad un </a:t>
            </a:r>
            <a:r>
              <a:rPr lang="en-US" sz="2800" smtClean="0">
                <a:solidFill>
                  <a:srgbClr val="FFFF00"/>
                </a:solidFill>
              </a:rPr>
              <a:t>algoritmo</a:t>
            </a:r>
            <a:r>
              <a:rPr lang="en-US" sz="2800" smtClean="0"/>
              <a:t> e alla </a:t>
            </a:r>
            <a:r>
              <a:rPr lang="en-US" sz="2800" smtClean="0">
                <a:solidFill>
                  <a:srgbClr val="FFFF00"/>
                </a:solidFill>
              </a:rPr>
              <a:t>dimensione </a:t>
            </a:r>
            <a:r>
              <a:rPr lang="en-US" sz="2800" i="1" smtClean="0">
                <a:solidFill>
                  <a:srgbClr val="FFFF00"/>
                </a:solidFill>
              </a:rPr>
              <a:t>n</a:t>
            </a:r>
            <a:r>
              <a:rPr lang="en-US" sz="2800" smtClean="0">
                <a:solidFill>
                  <a:srgbClr val="FFFF00"/>
                </a:solidFill>
              </a:rPr>
              <a:t> dell’istanza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black">
          <a:xfrm>
            <a:off x="5334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Albero di decisione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4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333375"/>
            <a:ext cx="7772400" cy="658813"/>
          </a:xfrm>
        </p:spPr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FFFF00"/>
                </a:solidFill>
              </a:rPr>
              <a:t>Esempio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95288" y="1412875"/>
            <a:ext cx="8569325" cy="3109913"/>
          </a:xfrm>
          <a:prstGeom prst="rect">
            <a:avLst/>
          </a:prstGeom>
          <a:solidFill>
            <a:srgbClr val="FFFFCD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1473200"/>
            <a:ext cx="66167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2925763" y="1619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700213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565400" y="3300413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941888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867400" y="3419475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221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Input &lt;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567488" y="1449388"/>
            <a:ext cx="210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3300"/>
                </a:solidFill>
              </a:rPr>
              <a:t>Riconoscete l’algoritmo associato?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8313" y="4724400"/>
            <a:ext cx="8280400" cy="2160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FFFFFF"/>
                </a:solidFill>
              </a:rPr>
              <a:t>È proprio l’</a:t>
            </a:r>
            <a:r>
              <a:rPr lang="it-IT" sz="3200" dirty="0" err="1">
                <a:solidFill>
                  <a:srgbClr val="FFFF00"/>
                </a:solidFill>
              </a:rPr>
              <a:t>Insertion</a:t>
            </a:r>
            <a:r>
              <a:rPr lang="it-IT" sz="3200" dirty="0">
                <a:solidFill>
                  <a:srgbClr val="FFFF00"/>
                </a:solidFill>
              </a:rPr>
              <a:t> </a:t>
            </a:r>
            <a:r>
              <a:rPr lang="it-IT" sz="3200" dirty="0" err="1">
                <a:solidFill>
                  <a:srgbClr val="FFFF00"/>
                </a:solidFill>
              </a:rPr>
              <a:t>Sort</a:t>
            </a:r>
            <a:r>
              <a:rPr lang="it-IT" sz="3200" dirty="0">
                <a:solidFill>
                  <a:srgbClr val="FFFF00"/>
                </a:solidFill>
              </a:rPr>
              <a:t> 2</a:t>
            </a:r>
            <a:r>
              <a:rPr lang="it-IT" sz="3200" dirty="0">
                <a:solidFill>
                  <a:srgbClr val="FFFFFF"/>
                </a:solidFill>
              </a:rPr>
              <a:t>!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 kern="0" dirty="0">
                <a:solidFill>
                  <a:srgbClr val="FFFF00"/>
                </a:solidFill>
              </a:rPr>
              <a:t>Esercizio per casa</a:t>
            </a:r>
            <a:r>
              <a:rPr lang="it-IT" sz="3200" kern="0" dirty="0">
                <a:solidFill>
                  <a:srgbClr val="FFFFFF"/>
                </a:solidFill>
              </a:rPr>
              <a:t>: costruire l’albero di decisione per il SS su una sequenza di 3 elementi.</a:t>
            </a:r>
          </a:p>
          <a:p>
            <a:pPr>
              <a:defRPr/>
            </a:pPr>
            <a:endParaRPr lang="it-IT" sz="3200" dirty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Copyright © 2004 - The McGraw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-</a:t>
            </a:r>
            <a:r>
              <a:rPr lang="it-IT" altLang="it-IT" sz="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altLang="it-IT" sz="1000" smtClean="0">
                <a:solidFill>
                  <a:schemeClr val="bg1"/>
                </a:solidFill>
                <a:latin typeface="Arial" charset="0"/>
              </a:rPr>
              <a:t>Hill Companies, srl</a:t>
            </a:r>
          </a:p>
        </p:txBody>
      </p:sp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6C22CFBD-2CEF-42C8-85F4-F0122CFE0B26}" type="slidenum">
              <a:rPr lang="it-IT" altLang="it-IT" sz="1400" smtClean="0">
                <a:solidFill>
                  <a:schemeClr val="bg1"/>
                </a:solidFill>
              </a:rPr>
              <a:pPr/>
              <a:t>7</a:t>
            </a:fld>
            <a:endParaRPr lang="it-IT" altLang="it-IT" sz="1400" smtClean="0">
              <a:solidFill>
                <a:schemeClr val="bg1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333375"/>
            <a:ext cx="7772400" cy="658813"/>
          </a:xfrm>
        </p:spPr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FFFF00"/>
                </a:solidFill>
              </a:rPr>
              <a:t>Albero di decisione del SS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07950" y="1052513"/>
            <a:ext cx="8893175" cy="3240087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62288" y="1311275"/>
            <a:ext cx="357187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5588" y="2090738"/>
            <a:ext cx="357187" cy="4619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701925" y="3038475"/>
            <a:ext cx="357188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15038" y="2247900"/>
            <a:ext cx="357187" cy="4603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77050" y="3059113"/>
            <a:ext cx="357188" cy="4619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1052513"/>
            <a:ext cx="2216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 b="1">
                <a:solidFill>
                  <a:schemeClr val="tx1"/>
                </a:solidFill>
                <a:cs typeface="Arial" charset="0"/>
              </a:rPr>
              <a:t>Input &lt;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a</a:t>
            </a:r>
            <a:r>
              <a:rPr lang="en-US" sz="2400" baseline="-25000">
                <a:solidFill>
                  <a:schemeClr val="tx1"/>
                </a:solidFill>
                <a:cs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,a</a:t>
            </a:r>
            <a:r>
              <a:rPr lang="en-US" sz="24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,a</a:t>
            </a:r>
            <a:r>
              <a:rPr lang="en-US" sz="2400" baseline="-2500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&gt;</a:t>
            </a:r>
          </a:p>
        </p:txBody>
      </p:sp>
      <p:sp>
        <p:nvSpPr>
          <p:cNvPr id="10252" name="Line 84"/>
          <p:cNvSpPr>
            <a:spLocks noChangeShapeType="1"/>
          </p:cNvSpPr>
          <p:nvPr/>
        </p:nvSpPr>
        <p:spPr bwMode="auto">
          <a:xfrm flipH="1">
            <a:off x="2571750" y="1316038"/>
            <a:ext cx="1663700" cy="7874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3" name="Line 85"/>
          <p:cNvSpPr>
            <a:spLocks noChangeShapeType="1"/>
          </p:cNvSpPr>
          <p:nvPr/>
        </p:nvSpPr>
        <p:spPr bwMode="auto">
          <a:xfrm>
            <a:off x="4248150" y="1328738"/>
            <a:ext cx="2547938" cy="5715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4" name="Line 86"/>
          <p:cNvSpPr>
            <a:spLocks noChangeShapeType="1"/>
          </p:cNvSpPr>
          <p:nvPr/>
        </p:nvSpPr>
        <p:spPr bwMode="auto">
          <a:xfrm flipH="1">
            <a:off x="1438275" y="2103438"/>
            <a:ext cx="1133475" cy="581025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5" name="Line 87"/>
          <p:cNvSpPr>
            <a:spLocks noChangeShapeType="1"/>
          </p:cNvSpPr>
          <p:nvPr/>
        </p:nvSpPr>
        <p:spPr bwMode="auto">
          <a:xfrm>
            <a:off x="2597150" y="2103438"/>
            <a:ext cx="850900" cy="7620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6" name="Line 88"/>
          <p:cNvSpPr>
            <a:spLocks noChangeShapeType="1"/>
          </p:cNvSpPr>
          <p:nvPr/>
        </p:nvSpPr>
        <p:spPr bwMode="auto">
          <a:xfrm flipH="1">
            <a:off x="3052763" y="2941638"/>
            <a:ext cx="395287" cy="733425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7" name="Line 89"/>
          <p:cNvSpPr>
            <a:spLocks noChangeShapeType="1"/>
          </p:cNvSpPr>
          <p:nvPr/>
        </p:nvSpPr>
        <p:spPr bwMode="auto">
          <a:xfrm>
            <a:off x="3473450" y="2928938"/>
            <a:ext cx="736600" cy="8255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8" name="Line 90"/>
          <p:cNvSpPr>
            <a:spLocks noChangeShapeType="1"/>
          </p:cNvSpPr>
          <p:nvPr/>
        </p:nvSpPr>
        <p:spPr bwMode="auto">
          <a:xfrm flipH="1">
            <a:off x="6083300" y="2128838"/>
            <a:ext cx="774700" cy="8128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59" name="Line 91"/>
          <p:cNvSpPr>
            <a:spLocks noChangeShapeType="1"/>
          </p:cNvSpPr>
          <p:nvPr/>
        </p:nvSpPr>
        <p:spPr bwMode="auto">
          <a:xfrm>
            <a:off x="6921500" y="2116138"/>
            <a:ext cx="850900" cy="7620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60" name="Line 92"/>
          <p:cNvSpPr>
            <a:spLocks noChangeShapeType="1"/>
          </p:cNvSpPr>
          <p:nvPr/>
        </p:nvSpPr>
        <p:spPr bwMode="auto">
          <a:xfrm flipH="1">
            <a:off x="7234238" y="2954338"/>
            <a:ext cx="525462" cy="7381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61" name="Line 93"/>
          <p:cNvSpPr>
            <a:spLocks noChangeShapeType="1"/>
          </p:cNvSpPr>
          <p:nvPr/>
        </p:nvSpPr>
        <p:spPr bwMode="auto">
          <a:xfrm>
            <a:off x="7785100" y="2954338"/>
            <a:ext cx="622300" cy="7762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62" name="Oval 94"/>
          <p:cNvSpPr>
            <a:spLocks noChangeArrowheads="1"/>
          </p:cNvSpPr>
          <p:nvPr/>
        </p:nvSpPr>
        <p:spPr bwMode="auto">
          <a:xfrm>
            <a:off x="2178050" y="1900238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3" name="Rectangle 95"/>
          <p:cNvSpPr>
            <a:spLocks noChangeArrowheads="1"/>
          </p:cNvSpPr>
          <p:nvPr/>
        </p:nvSpPr>
        <p:spPr bwMode="auto">
          <a:xfrm>
            <a:off x="2393950" y="19510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3</a:t>
            </a:r>
            <a:endParaRPr lang="it-IT"/>
          </a:p>
        </p:txBody>
      </p:sp>
      <p:sp>
        <p:nvSpPr>
          <p:cNvPr id="10264" name="Rectangle 96"/>
          <p:cNvSpPr>
            <a:spLocks noChangeArrowheads="1"/>
          </p:cNvSpPr>
          <p:nvPr/>
        </p:nvSpPr>
        <p:spPr bwMode="auto">
          <a:xfrm>
            <a:off x="2546350" y="1951038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265" name="Rectangle 97"/>
          <p:cNvSpPr>
            <a:spLocks noChangeArrowheads="1"/>
          </p:cNvSpPr>
          <p:nvPr/>
        </p:nvSpPr>
        <p:spPr bwMode="auto">
          <a:xfrm>
            <a:off x="2622550" y="19510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2</a:t>
            </a:r>
            <a:endParaRPr lang="it-IT"/>
          </a:p>
        </p:txBody>
      </p:sp>
      <p:sp>
        <p:nvSpPr>
          <p:cNvPr id="10266" name="Oval 104"/>
          <p:cNvSpPr>
            <a:spLocks noChangeArrowheads="1"/>
          </p:cNvSpPr>
          <p:nvPr/>
        </p:nvSpPr>
        <p:spPr bwMode="auto">
          <a:xfrm>
            <a:off x="3054350" y="2713038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67" name="Rectangle 105"/>
          <p:cNvSpPr>
            <a:spLocks noChangeArrowheads="1"/>
          </p:cNvSpPr>
          <p:nvPr/>
        </p:nvSpPr>
        <p:spPr bwMode="auto">
          <a:xfrm>
            <a:off x="3257550" y="27638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3</a:t>
            </a:r>
            <a:endParaRPr lang="it-IT"/>
          </a:p>
        </p:txBody>
      </p:sp>
      <p:sp>
        <p:nvSpPr>
          <p:cNvPr id="10268" name="Rectangle 106"/>
          <p:cNvSpPr>
            <a:spLocks noChangeArrowheads="1"/>
          </p:cNvSpPr>
          <p:nvPr/>
        </p:nvSpPr>
        <p:spPr bwMode="auto">
          <a:xfrm>
            <a:off x="3409950" y="2763838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269" name="Rectangle 107"/>
          <p:cNvSpPr>
            <a:spLocks noChangeArrowheads="1"/>
          </p:cNvSpPr>
          <p:nvPr/>
        </p:nvSpPr>
        <p:spPr bwMode="auto">
          <a:xfrm>
            <a:off x="3486150" y="27638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1</a:t>
            </a:r>
            <a:endParaRPr lang="it-IT"/>
          </a:p>
        </p:txBody>
      </p:sp>
      <p:grpSp>
        <p:nvGrpSpPr>
          <p:cNvPr id="10270" name="Gruppo 6"/>
          <p:cNvGrpSpPr>
            <a:grpSpLocks/>
          </p:cNvGrpSpPr>
          <p:nvPr/>
        </p:nvGrpSpPr>
        <p:grpSpPr bwMode="auto">
          <a:xfrm>
            <a:off x="3779838" y="3692525"/>
            <a:ext cx="838200" cy="457200"/>
            <a:chOff x="4716463" y="3908425"/>
            <a:chExt cx="838200" cy="457200"/>
          </a:xfrm>
        </p:grpSpPr>
        <p:sp>
          <p:nvSpPr>
            <p:cNvPr id="10347" name="Rectangle 108"/>
            <p:cNvSpPr>
              <a:spLocks noChangeArrowheads="1"/>
            </p:cNvSpPr>
            <p:nvPr/>
          </p:nvSpPr>
          <p:spPr bwMode="auto">
            <a:xfrm>
              <a:off x="4716463" y="3908425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48" name="Rectangle 109"/>
            <p:cNvSpPr>
              <a:spLocks noChangeArrowheads="1"/>
            </p:cNvSpPr>
            <p:nvPr/>
          </p:nvSpPr>
          <p:spPr bwMode="auto">
            <a:xfrm>
              <a:off x="4821238" y="39338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0349" name="Rectangle 110"/>
            <p:cNvSpPr>
              <a:spLocks noChangeArrowheads="1"/>
            </p:cNvSpPr>
            <p:nvPr/>
          </p:nvSpPr>
          <p:spPr bwMode="auto">
            <a:xfrm>
              <a:off x="4973638" y="39338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50" name="Rectangle 111"/>
            <p:cNvSpPr>
              <a:spLocks noChangeArrowheads="1"/>
            </p:cNvSpPr>
            <p:nvPr/>
          </p:nvSpPr>
          <p:spPr bwMode="auto">
            <a:xfrm>
              <a:off x="5037138" y="39338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0351" name="Rectangle 112"/>
            <p:cNvSpPr>
              <a:spLocks noChangeArrowheads="1"/>
            </p:cNvSpPr>
            <p:nvPr/>
          </p:nvSpPr>
          <p:spPr bwMode="auto">
            <a:xfrm>
              <a:off x="5189538" y="39338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52" name="Rectangle 113"/>
            <p:cNvSpPr>
              <a:spLocks noChangeArrowheads="1"/>
            </p:cNvSpPr>
            <p:nvPr/>
          </p:nvSpPr>
          <p:spPr bwMode="auto">
            <a:xfrm>
              <a:off x="5253038" y="39338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</p:grpSp>
      <p:sp>
        <p:nvSpPr>
          <p:cNvPr id="10271" name="Oval 114"/>
          <p:cNvSpPr>
            <a:spLocks noChangeArrowheads="1"/>
          </p:cNvSpPr>
          <p:nvPr/>
        </p:nvSpPr>
        <p:spPr bwMode="auto">
          <a:xfrm>
            <a:off x="7366000" y="2713038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2" name="Rectangle 115"/>
          <p:cNvSpPr>
            <a:spLocks noChangeArrowheads="1"/>
          </p:cNvSpPr>
          <p:nvPr/>
        </p:nvSpPr>
        <p:spPr bwMode="auto">
          <a:xfrm>
            <a:off x="7581900" y="27638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3</a:t>
            </a:r>
            <a:endParaRPr lang="it-IT"/>
          </a:p>
        </p:txBody>
      </p:sp>
      <p:sp>
        <p:nvSpPr>
          <p:cNvPr id="10273" name="Rectangle 116"/>
          <p:cNvSpPr>
            <a:spLocks noChangeArrowheads="1"/>
          </p:cNvSpPr>
          <p:nvPr/>
        </p:nvSpPr>
        <p:spPr bwMode="auto">
          <a:xfrm>
            <a:off x="7734300" y="2763838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274" name="Rectangle 117"/>
          <p:cNvSpPr>
            <a:spLocks noChangeArrowheads="1"/>
          </p:cNvSpPr>
          <p:nvPr/>
        </p:nvSpPr>
        <p:spPr bwMode="auto">
          <a:xfrm>
            <a:off x="7810500" y="27638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2</a:t>
            </a:r>
            <a:endParaRPr lang="it-IT"/>
          </a:p>
        </p:txBody>
      </p:sp>
      <p:sp>
        <p:nvSpPr>
          <p:cNvPr id="10275" name="Oval 118"/>
          <p:cNvSpPr>
            <a:spLocks noChangeArrowheads="1"/>
          </p:cNvSpPr>
          <p:nvPr/>
        </p:nvSpPr>
        <p:spPr bwMode="auto">
          <a:xfrm>
            <a:off x="6502400" y="1900238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6" name="Rectangle 119"/>
          <p:cNvSpPr>
            <a:spLocks noChangeArrowheads="1"/>
          </p:cNvSpPr>
          <p:nvPr/>
        </p:nvSpPr>
        <p:spPr bwMode="auto">
          <a:xfrm>
            <a:off x="6718300" y="19510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3</a:t>
            </a:r>
            <a:endParaRPr lang="it-IT"/>
          </a:p>
        </p:txBody>
      </p:sp>
      <p:sp>
        <p:nvSpPr>
          <p:cNvPr id="10277" name="Rectangle 120"/>
          <p:cNvSpPr>
            <a:spLocks noChangeArrowheads="1"/>
          </p:cNvSpPr>
          <p:nvPr/>
        </p:nvSpPr>
        <p:spPr bwMode="auto">
          <a:xfrm>
            <a:off x="6870700" y="1951038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278" name="Rectangle 121"/>
          <p:cNvSpPr>
            <a:spLocks noChangeArrowheads="1"/>
          </p:cNvSpPr>
          <p:nvPr/>
        </p:nvSpPr>
        <p:spPr bwMode="auto">
          <a:xfrm>
            <a:off x="6946900" y="19510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1</a:t>
            </a:r>
            <a:endParaRPr lang="it-IT"/>
          </a:p>
        </p:txBody>
      </p:sp>
      <p:sp>
        <p:nvSpPr>
          <p:cNvPr id="10279" name="Oval 122"/>
          <p:cNvSpPr>
            <a:spLocks noChangeArrowheads="1"/>
          </p:cNvSpPr>
          <p:nvPr/>
        </p:nvSpPr>
        <p:spPr bwMode="auto">
          <a:xfrm>
            <a:off x="3829050" y="1112838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0" name="Rectangle 123"/>
          <p:cNvSpPr>
            <a:spLocks noChangeArrowheads="1"/>
          </p:cNvSpPr>
          <p:nvPr/>
        </p:nvSpPr>
        <p:spPr bwMode="auto">
          <a:xfrm>
            <a:off x="4044950" y="11636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2</a:t>
            </a:r>
            <a:endParaRPr lang="it-IT"/>
          </a:p>
        </p:txBody>
      </p:sp>
      <p:sp>
        <p:nvSpPr>
          <p:cNvPr id="10281" name="Rectangle 124"/>
          <p:cNvSpPr>
            <a:spLocks noChangeArrowheads="1"/>
          </p:cNvSpPr>
          <p:nvPr/>
        </p:nvSpPr>
        <p:spPr bwMode="auto">
          <a:xfrm>
            <a:off x="4197350" y="1163638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282" name="Rectangle 125"/>
          <p:cNvSpPr>
            <a:spLocks noChangeArrowheads="1"/>
          </p:cNvSpPr>
          <p:nvPr/>
        </p:nvSpPr>
        <p:spPr bwMode="auto">
          <a:xfrm>
            <a:off x="4273550" y="1163638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1</a:t>
            </a:r>
            <a:endParaRPr lang="it-IT"/>
          </a:p>
        </p:txBody>
      </p:sp>
      <p:sp>
        <p:nvSpPr>
          <p:cNvPr id="10283" name="Rectangle 151"/>
          <p:cNvSpPr>
            <a:spLocks noChangeArrowheads="1"/>
          </p:cNvSpPr>
          <p:nvPr/>
        </p:nvSpPr>
        <p:spPr bwMode="auto">
          <a:xfrm>
            <a:off x="5727700" y="130333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/>
          </a:p>
        </p:txBody>
      </p:sp>
      <p:sp>
        <p:nvSpPr>
          <p:cNvPr id="10284" name="Rectangle 153"/>
          <p:cNvSpPr>
            <a:spLocks noChangeArrowheads="1"/>
          </p:cNvSpPr>
          <p:nvPr/>
        </p:nvSpPr>
        <p:spPr bwMode="auto">
          <a:xfrm>
            <a:off x="3270250" y="225583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/>
          </a:p>
        </p:txBody>
      </p:sp>
      <p:sp>
        <p:nvSpPr>
          <p:cNvPr id="10285" name="Rectangle 155"/>
          <p:cNvSpPr>
            <a:spLocks noChangeArrowheads="1"/>
          </p:cNvSpPr>
          <p:nvPr/>
        </p:nvSpPr>
        <p:spPr bwMode="auto">
          <a:xfrm>
            <a:off x="7594600" y="225583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 sz="2400"/>
          </a:p>
        </p:txBody>
      </p:sp>
      <p:sp>
        <p:nvSpPr>
          <p:cNvPr id="10286" name="Rectangle 157"/>
          <p:cNvSpPr>
            <a:spLocks noChangeArrowheads="1"/>
          </p:cNvSpPr>
          <p:nvPr/>
        </p:nvSpPr>
        <p:spPr bwMode="auto">
          <a:xfrm>
            <a:off x="8458200" y="305593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 sz="2400"/>
          </a:p>
        </p:txBody>
      </p:sp>
      <p:sp>
        <p:nvSpPr>
          <p:cNvPr id="10287" name="Rectangle 159"/>
          <p:cNvSpPr>
            <a:spLocks noChangeArrowheads="1"/>
          </p:cNvSpPr>
          <p:nvPr/>
        </p:nvSpPr>
        <p:spPr bwMode="auto">
          <a:xfrm>
            <a:off x="4133850" y="305593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/>
          </a:p>
        </p:txBody>
      </p:sp>
      <p:sp>
        <p:nvSpPr>
          <p:cNvPr id="10288" name="Oval 94"/>
          <p:cNvSpPr>
            <a:spLocks noChangeArrowheads="1"/>
          </p:cNvSpPr>
          <p:nvPr/>
        </p:nvSpPr>
        <p:spPr bwMode="auto">
          <a:xfrm>
            <a:off x="5668963" y="2724150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9" name="Rectangle 95"/>
          <p:cNvSpPr>
            <a:spLocks noChangeArrowheads="1"/>
          </p:cNvSpPr>
          <p:nvPr/>
        </p:nvSpPr>
        <p:spPr bwMode="auto">
          <a:xfrm>
            <a:off x="5881688" y="2782888"/>
            <a:ext cx="239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1:</a:t>
            </a:r>
            <a:endParaRPr lang="it-IT"/>
          </a:p>
        </p:txBody>
      </p:sp>
      <p:sp>
        <p:nvSpPr>
          <p:cNvPr id="10290" name="Rectangle 97"/>
          <p:cNvSpPr>
            <a:spLocks noChangeArrowheads="1"/>
          </p:cNvSpPr>
          <p:nvPr/>
        </p:nvSpPr>
        <p:spPr bwMode="auto">
          <a:xfrm>
            <a:off x="6110288" y="2782888"/>
            <a:ext cx="153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2</a:t>
            </a:r>
            <a:endParaRPr lang="it-IT"/>
          </a:p>
        </p:txBody>
      </p:sp>
      <p:sp>
        <p:nvSpPr>
          <p:cNvPr id="10291" name="Text Box 10"/>
          <p:cNvSpPr txBox="1">
            <a:spLocks noChangeArrowheads="1"/>
          </p:cNvSpPr>
          <p:nvPr/>
        </p:nvSpPr>
        <p:spPr bwMode="auto">
          <a:xfrm>
            <a:off x="5229225" y="3068638"/>
            <a:ext cx="357188" cy="4619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92" name="Line 92"/>
          <p:cNvSpPr>
            <a:spLocks noChangeShapeType="1"/>
          </p:cNvSpPr>
          <p:nvPr/>
        </p:nvSpPr>
        <p:spPr bwMode="auto">
          <a:xfrm flipH="1">
            <a:off x="5456238" y="3106738"/>
            <a:ext cx="522287" cy="5857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3" name="Line 93"/>
          <p:cNvSpPr>
            <a:spLocks noChangeShapeType="1"/>
          </p:cNvSpPr>
          <p:nvPr/>
        </p:nvSpPr>
        <p:spPr bwMode="auto">
          <a:xfrm>
            <a:off x="6003925" y="3106738"/>
            <a:ext cx="292100" cy="5857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4" name="Rectangle 157"/>
          <p:cNvSpPr>
            <a:spLocks noChangeArrowheads="1"/>
          </p:cNvSpPr>
          <p:nvPr/>
        </p:nvSpPr>
        <p:spPr bwMode="auto">
          <a:xfrm>
            <a:off x="6372225" y="3116263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 sz="2400"/>
          </a:p>
        </p:txBody>
      </p:sp>
      <p:grpSp>
        <p:nvGrpSpPr>
          <p:cNvPr id="10295" name="Gruppo 5"/>
          <p:cNvGrpSpPr>
            <a:grpSpLocks/>
          </p:cNvGrpSpPr>
          <p:nvPr/>
        </p:nvGrpSpPr>
        <p:grpSpPr bwMode="auto">
          <a:xfrm>
            <a:off x="2671763" y="3675063"/>
            <a:ext cx="838200" cy="457200"/>
            <a:chOff x="5678488" y="3908425"/>
            <a:chExt cx="838200" cy="457200"/>
          </a:xfrm>
        </p:grpSpPr>
        <p:sp>
          <p:nvSpPr>
            <p:cNvPr id="10342" name="Rectangle 108"/>
            <p:cNvSpPr>
              <a:spLocks noChangeArrowheads="1"/>
            </p:cNvSpPr>
            <p:nvPr/>
          </p:nvSpPr>
          <p:spPr bwMode="auto">
            <a:xfrm>
              <a:off x="5678488" y="3908425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43" name="Rectangle 109"/>
            <p:cNvSpPr>
              <a:spLocks noChangeArrowheads="1"/>
            </p:cNvSpPr>
            <p:nvPr/>
          </p:nvSpPr>
          <p:spPr bwMode="auto">
            <a:xfrm>
              <a:off x="5805488" y="39338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0344" name="Rectangle 110"/>
            <p:cNvSpPr>
              <a:spLocks noChangeArrowheads="1"/>
            </p:cNvSpPr>
            <p:nvPr/>
          </p:nvSpPr>
          <p:spPr bwMode="auto">
            <a:xfrm>
              <a:off x="5957888" y="39338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45" name="Rectangle 111"/>
            <p:cNvSpPr>
              <a:spLocks noChangeArrowheads="1"/>
            </p:cNvSpPr>
            <p:nvPr/>
          </p:nvSpPr>
          <p:spPr bwMode="auto">
            <a:xfrm>
              <a:off x="6021388" y="3933825"/>
              <a:ext cx="3841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3,1</a:t>
              </a:r>
              <a:endParaRPr lang="it-IT"/>
            </a:p>
          </p:txBody>
        </p:sp>
        <p:sp>
          <p:nvSpPr>
            <p:cNvPr id="10346" name="Rectangle 112"/>
            <p:cNvSpPr>
              <a:spLocks noChangeArrowheads="1"/>
            </p:cNvSpPr>
            <p:nvPr/>
          </p:nvSpPr>
          <p:spPr bwMode="auto">
            <a:xfrm>
              <a:off x="6173788" y="39338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</p:grpSp>
      <p:sp>
        <p:nvSpPr>
          <p:cNvPr id="10296" name="Text Box 8"/>
          <p:cNvSpPr txBox="1">
            <a:spLocks noChangeArrowheads="1"/>
          </p:cNvSpPr>
          <p:nvPr/>
        </p:nvSpPr>
        <p:spPr bwMode="auto">
          <a:xfrm>
            <a:off x="492125" y="2911475"/>
            <a:ext cx="357188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r>
              <a:rPr lang="en-US" sz="2400">
                <a:solidFill>
                  <a:schemeClr val="tx1"/>
                </a:solidFill>
                <a:cs typeface="Arial" charset="0"/>
              </a:rPr>
              <a:t>&lt;</a:t>
            </a:r>
          </a:p>
        </p:txBody>
      </p:sp>
      <p:sp>
        <p:nvSpPr>
          <p:cNvPr id="10297" name="Line 89"/>
          <p:cNvSpPr>
            <a:spLocks noChangeShapeType="1"/>
          </p:cNvSpPr>
          <p:nvPr/>
        </p:nvSpPr>
        <p:spPr bwMode="auto">
          <a:xfrm>
            <a:off x="1400175" y="2900363"/>
            <a:ext cx="736600" cy="825500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8" name="Oval 104"/>
          <p:cNvSpPr>
            <a:spLocks noChangeArrowheads="1"/>
          </p:cNvSpPr>
          <p:nvPr/>
        </p:nvSpPr>
        <p:spPr bwMode="auto">
          <a:xfrm>
            <a:off x="981075" y="2684463"/>
            <a:ext cx="800100" cy="419100"/>
          </a:xfrm>
          <a:prstGeom prst="ellipse">
            <a:avLst/>
          </a:prstGeom>
          <a:solidFill>
            <a:srgbClr val="BFBFBF"/>
          </a:solidFill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99" name="Rectangle 105"/>
          <p:cNvSpPr>
            <a:spLocks noChangeArrowheads="1"/>
          </p:cNvSpPr>
          <p:nvPr/>
        </p:nvSpPr>
        <p:spPr bwMode="auto">
          <a:xfrm>
            <a:off x="1184275" y="2735263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1</a:t>
            </a:r>
            <a:endParaRPr lang="it-IT"/>
          </a:p>
        </p:txBody>
      </p:sp>
      <p:sp>
        <p:nvSpPr>
          <p:cNvPr id="10300" name="Rectangle 106"/>
          <p:cNvSpPr>
            <a:spLocks noChangeArrowheads="1"/>
          </p:cNvSpPr>
          <p:nvPr/>
        </p:nvSpPr>
        <p:spPr bwMode="auto">
          <a:xfrm>
            <a:off x="1336675" y="2735263"/>
            <a:ext cx="203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:</a:t>
            </a:r>
            <a:endParaRPr lang="it-IT"/>
          </a:p>
        </p:txBody>
      </p:sp>
      <p:sp>
        <p:nvSpPr>
          <p:cNvPr id="10301" name="Rectangle 107"/>
          <p:cNvSpPr>
            <a:spLocks noChangeArrowheads="1"/>
          </p:cNvSpPr>
          <p:nvPr/>
        </p:nvSpPr>
        <p:spPr bwMode="auto">
          <a:xfrm>
            <a:off x="1412875" y="2735263"/>
            <a:ext cx="153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</a:rPr>
              <a:t>2</a:t>
            </a:r>
            <a:endParaRPr lang="it-IT"/>
          </a:p>
        </p:txBody>
      </p:sp>
      <p:grpSp>
        <p:nvGrpSpPr>
          <p:cNvPr id="10302" name="Gruppo 1"/>
          <p:cNvGrpSpPr>
            <a:grpSpLocks/>
          </p:cNvGrpSpPr>
          <p:nvPr/>
        </p:nvGrpSpPr>
        <p:grpSpPr bwMode="auto">
          <a:xfrm>
            <a:off x="8039100" y="3705225"/>
            <a:ext cx="838200" cy="495300"/>
            <a:chOff x="206375" y="3870325"/>
            <a:chExt cx="838200" cy="495300"/>
          </a:xfrm>
        </p:grpSpPr>
        <p:sp>
          <p:nvSpPr>
            <p:cNvPr id="10336" name="Rectangle 126"/>
            <p:cNvSpPr>
              <a:spLocks noChangeArrowheads="1"/>
            </p:cNvSpPr>
            <p:nvPr/>
          </p:nvSpPr>
          <p:spPr bwMode="auto">
            <a:xfrm>
              <a:off x="206375" y="3870325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7" name="Rectangle 127"/>
            <p:cNvSpPr>
              <a:spLocks noChangeArrowheads="1"/>
            </p:cNvSpPr>
            <p:nvPr/>
          </p:nvSpPr>
          <p:spPr bwMode="auto">
            <a:xfrm>
              <a:off x="320675" y="39465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0338" name="Rectangle 128"/>
            <p:cNvSpPr>
              <a:spLocks noChangeArrowheads="1"/>
            </p:cNvSpPr>
            <p:nvPr/>
          </p:nvSpPr>
          <p:spPr bwMode="auto">
            <a:xfrm>
              <a:off x="473075" y="39465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39" name="Rectangle 129"/>
            <p:cNvSpPr>
              <a:spLocks noChangeArrowheads="1"/>
            </p:cNvSpPr>
            <p:nvPr/>
          </p:nvSpPr>
          <p:spPr bwMode="auto">
            <a:xfrm>
              <a:off x="536575" y="3946525"/>
              <a:ext cx="153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0340" name="Rectangle 130"/>
            <p:cNvSpPr>
              <a:spLocks noChangeArrowheads="1"/>
            </p:cNvSpPr>
            <p:nvPr/>
          </p:nvSpPr>
          <p:spPr bwMode="auto">
            <a:xfrm>
              <a:off x="688975" y="39465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41" name="Rectangle 131"/>
            <p:cNvSpPr>
              <a:spLocks noChangeArrowheads="1"/>
            </p:cNvSpPr>
            <p:nvPr/>
          </p:nvSpPr>
          <p:spPr bwMode="auto">
            <a:xfrm>
              <a:off x="752475" y="3946525"/>
              <a:ext cx="153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</p:grpSp>
      <p:grpSp>
        <p:nvGrpSpPr>
          <p:cNvPr id="10303" name="Gruppo 3"/>
          <p:cNvGrpSpPr>
            <a:grpSpLocks/>
          </p:cNvGrpSpPr>
          <p:nvPr/>
        </p:nvGrpSpPr>
        <p:grpSpPr bwMode="auto">
          <a:xfrm>
            <a:off x="6870700" y="3700463"/>
            <a:ext cx="838200" cy="457200"/>
            <a:chOff x="1739900" y="3916363"/>
            <a:chExt cx="838200" cy="457200"/>
          </a:xfrm>
        </p:grpSpPr>
        <p:sp>
          <p:nvSpPr>
            <p:cNvPr id="10330" name="Rectangle 138"/>
            <p:cNvSpPr>
              <a:spLocks noChangeArrowheads="1"/>
            </p:cNvSpPr>
            <p:nvPr/>
          </p:nvSpPr>
          <p:spPr bwMode="auto">
            <a:xfrm>
              <a:off x="1739900" y="3916363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1" name="Rectangle 139"/>
            <p:cNvSpPr>
              <a:spLocks noChangeArrowheads="1"/>
            </p:cNvSpPr>
            <p:nvPr/>
          </p:nvSpPr>
          <p:spPr bwMode="auto">
            <a:xfrm>
              <a:off x="1831975" y="3946525"/>
              <a:ext cx="153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0332" name="Rectangle 140"/>
            <p:cNvSpPr>
              <a:spLocks noChangeArrowheads="1"/>
            </p:cNvSpPr>
            <p:nvPr/>
          </p:nvSpPr>
          <p:spPr bwMode="auto">
            <a:xfrm>
              <a:off x="1984375" y="39465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33" name="Rectangle 141"/>
            <p:cNvSpPr>
              <a:spLocks noChangeArrowheads="1"/>
            </p:cNvSpPr>
            <p:nvPr/>
          </p:nvSpPr>
          <p:spPr bwMode="auto">
            <a:xfrm>
              <a:off x="2047875" y="3946525"/>
              <a:ext cx="153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0334" name="Rectangle 142"/>
            <p:cNvSpPr>
              <a:spLocks noChangeArrowheads="1"/>
            </p:cNvSpPr>
            <p:nvPr/>
          </p:nvSpPr>
          <p:spPr bwMode="auto">
            <a:xfrm>
              <a:off x="2159000" y="3933825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35" name="Rectangle 143"/>
            <p:cNvSpPr>
              <a:spLocks noChangeArrowheads="1"/>
            </p:cNvSpPr>
            <p:nvPr/>
          </p:nvSpPr>
          <p:spPr bwMode="auto">
            <a:xfrm>
              <a:off x="2274888" y="3946525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</p:grpSp>
      <p:sp>
        <p:nvSpPr>
          <p:cNvPr id="10304" name="Rectangle 159"/>
          <p:cNvSpPr>
            <a:spLocks noChangeArrowheads="1"/>
          </p:cNvSpPr>
          <p:nvPr/>
        </p:nvSpPr>
        <p:spPr bwMode="auto">
          <a:xfrm>
            <a:off x="2060575" y="3027363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65125" indent="-365125"/>
            <a:r>
              <a:rPr lang="it-IT" sz="2400">
                <a:solidFill>
                  <a:srgbClr val="000000"/>
                </a:solidFill>
                <a:latin typeface="Symbol" pitchFamily="18" charset="2"/>
              </a:rPr>
              <a:t></a:t>
            </a:r>
            <a:endParaRPr lang="it-IT"/>
          </a:p>
        </p:txBody>
      </p:sp>
      <p:sp>
        <p:nvSpPr>
          <p:cNvPr id="10305" name="Rectangle 145"/>
          <p:cNvSpPr>
            <a:spLocks noChangeArrowheads="1"/>
          </p:cNvSpPr>
          <p:nvPr/>
        </p:nvSpPr>
        <p:spPr bwMode="auto">
          <a:xfrm>
            <a:off x="174625" y="3224213"/>
            <a:ext cx="1228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65125" indent="-365125"/>
            <a:r>
              <a:rPr lang="it-IT">
                <a:solidFill>
                  <a:srgbClr val="000000"/>
                </a:solidFill>
              </a:rPr>
              <a:t>impossibile</a:t>
            </a:r>
            <a:endParaRPr lang="it-IT"/>
          </a:p>
        </p:txBody>
      </p:sp>
      <p:grpSp>
        <p:nvGrpSpPr>
          <p:cNvPr id="10306" name="Gruppo 2"/>
          <p:cNvGrpSpPr>
            <a:grpSpLocks/>
          </p:cNvGrpSpPr>
          <p:nvPr/>
        </p:nvGrpSpPr>
        <p:grpSpPr bwMode="auto">
          <a:xfrm>
            <a:off x="4973638" y="3679825"/>
            <a:ext cx="838200" cy="495300"/>
            <a:chOff x="3790950" y="3898900"/>
            <a:chExt cx="838200" cy="495300"/>
          </a:xfrm>
        </p:grpSpPr>
        <p:sp>
          <p:nvSpPr>
            <p:cNvPr id="10324" name="Rectangle 138"/>
            <p:cNvSpPr>
              <a:spLocks noChangeArrowheads="1"/>
            </p:cNvSpPr>
            <p:nvPr/>
          </p:nvSpPr>
          <p:spPr bwMode="auto">
            <a:xfrm>
              <a:off x="3790950" y="3898900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25" name="Rectangle 139"/>
            <p:cNvSpPr>
              <a:spLocks noChangeArrowheads="1"/>
            </p:cNvSpPr>
            <p:nvPr/>
          </p:nvSpPr>
          <p:spPr bwMode="auto">
            <a:xfrm>
              <a:off x="3905250" y="3975100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0326" name="Rectangle 140"/>
            <p:cNvSpPr>
              <a:spLocks noChangeArrowheads="1"/>
            </p:cNvSpPr>
            <p:nvPr/>
          </p:nvSpPr>
          <p:spPr bwMode="auto">
            <a:xfrm>
              <a:off x="405765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27" name="Rectangle 141"/>
            <p:cNvSpPr>
              <a:spLocks noChangeArrowheads="1"/>
            </p:cNvSpPr>
            <p:nvPr/>
          </p:nvSpPr>
          <p:spPr bwMode="auto">
            <a:xfrm>
              <a:off x="4121150" y="3975100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0328" name="Rectangle 142"/>
            <p:cNvSpPr>
              <a:spLocks noChangeArrowheads="1"/>
            </p:cNvSpPr>
            <p:nvPr/>
          </p:nvSpPr>
          <p:spPr bwMode="auto">
            <a:xfrm>
              <a:off x="427355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29" name="Rectangle 143"/>
            <p:cNvSpPr>
              <a:spLocks noChangeArrowheads="1"/>
            </p:cNvSpPr>
            <p:nvPr/>
          </p:nvSpPr>
          <p:spPr bwMode="auto">
            <a:xfrm>
              <a:off x="4337050" y="3975100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</p:grpSp>
      <p:grpSp>
        <p:nvGrpSpPr>
          <p:cNvPr id="10307" name="Gruppo 4"/>
          <p:cNvGrpSpPr>
            <a:grpSpLocks/>
          </p:cNvGrpSpPr>
          <p:nvPr/>
        </p:nvGrpSpPr>
        <p:grpSpPr bwMode="auto">
          <a:xfrm>
            <a:off x="1758950" y="3675063"/>
            <a:ext cx="838200" cy="495300"/>
            <a:chOff x="6591300" y="3898900"/>
            <a:chExt cx="838200" cy="495300"/>
          </a:xfrm>
        </p:grpSpPr>
        <p:sp>
          <p:nvSpPr>
            <p:cNvPr id="10318" name="Rectangle 132"/>
            <p:cNvSpPr>
              <a:spLocks noChangeArrowheads="1"/>
            </p:cNvSpPr>
            <p:nvPr/>
          </p:nvSpPr>
          <p:spPr bwMode="auto">
            <a:xfrm>
              <a:off x="6591300" y="3898900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19" name="Rectangle 133"/>
            <p:cNvSpPr>
              <a:spLocks noChangeArrowheads="1"/>
            </p:cNvSpPr>
            <p:nvPr/>
          </p:nvSpPr>
          <p:spPr bwMode="auto">
            <a:xfrm>
              <a:off x="6718300" y="39751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0320" name="Rectangle 134"/>
            <p:cNvSpPr>
              <a:spLocks noChangeArrowheads="1"/>
            </p:cNvSpPr>
            <p:nvPr/>
          </p:nvSpPr>
          <p:spPr bwMode="auto">
            <a:xfrm>
              <a:off x="687070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21" name="Rectangle 135"/>
            <p:cNvSpPr>
              <a:spLocks noChangeArrowheads="1"/>
            </p:cNvSpPr>
            <p:nvPr/>
          </p:nvSpPr>
          <p:spPr bwMode="auto">
            <a:xfrm>
              <a:off x="6934200" y="39751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0322" name="Rectangle 136"/>
            <p:cNvSpPr>
              <a:spLocks noChangeArrowheads="1"/>
            </p:cNvSpPr>
            <p:nvPr/>
          </p:nvSpPr>
          <p:spPr bwMode="auto">
            <a:xfrm>
              <a:off x="708660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23" name="Rectangle 137"/>
            <p:cNvSpPr>
              <a:spLocks noChangeArrowheads="1"/>
            </p:cNvSpPr>
            <p:nvPr/>
          </p:nvSpPr>
          <p:spPr bwMode="auto">
            <a:xfrm>
              <a:off x="7150100" y="3975100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</p:grpSp>
      <p:grpSp>
        <p:nvGrpSpPr>
          <p:cNvPr id="10308" name="Gruppo 106"/>
          <p:cNvGrpSpPr>
            <a:grpSpLocks/>
          </p:cNvGrpSpPr>
          <p:nvPr/>
        </p:nvGrpSpPr>
        <p:grpSpPr bwMode="auto">
          <a:xfrm>
            <a:off x="5953125" y="3692525"/>
            <a:ext cx="838200" cy="495300"/>
            <a:chOff x="6591300" y="3898900"/>
            <a:chExt cx="838200" cy="495300"/>
          </a:xfrm>
        </p:grpSpPr>
        <p:sp>
          <p:nvSpPr>
            <p:cNvPr id="10312" name="Rectangle 132"/>
            <p:cNvSpPr>
              <a:spLocks noChangeArrowheads="1"/>
            </p:cNvSpPr>
            <p:nvPr/>
          </p:nvSpPr>
          <p:spPr bwMode="auto">
            <a:xfrm>
              <a:off x="6591300" y="3898900"/>
              <a:ext cx="838200" cy="457200"/>
            </a:xfrm>
            <a:prstGeom prst="rect">
              <a:avLst/>
            </a:prstGeom>
            <a:solidFill>
              <a:srgbClr val="FFFFFF"/>
            </a:solidFill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13" name="Rectangle 133"/>
            <p:cNvSpPr>
              <a:spLocks noChangeArrowheads="1"/>
            </p:cNvSpPr>
            <p:nvPr/>
          </p:nvSpPr>
          <p:spPr bwMode="auto">
            <a:xfrm>
              <a:off x="6718300" y="39751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0314" name="Rectangle 134"/>
            <p:cNvSpPr>
              <a:spLocks noChangeArrowheads="1"/>
            </p:cNvSpPr>
            <p:nvPr/>
          </p:nvSpPr>
          <p:spPr bwMode="auto">
            <a:xfrm>
              <a:off x="687070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15" name="Rectangle 135"/>
            <p:cNvSpPr>
              <a:spLocks noChangeArrowheads="1"/>
            </p:cNvSpPr>
            <p:nvPr/>
          </p:nvSpPr>
          <p:spPr bwMode="auto">
            <a:xfrm>
              <a:off x="6934200" y="39751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0316" name="Rectangle 136"/>
            <p:cNvSpPr>
              <a:spLocks noChangeArrowheads="1"/>
            </p:cNvSpPr>
            <p:nvPr/>
          </p:nvSpPr>
          <p:spPr bwMode="auto">
            <a:xfrm>
              <a:off x="7086600" y="3975100"/>
              <a:ext cx="2032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,</a:t>
              </a:r>
              <a:endParaRPr lang="it-IT"/>
            </a:p>
          </p:txBody>
        </p:sp>
        <p:sp>
          <p:nvSpPr>
            <p:cNvPr id="10317" name="Rectangle 137"/>
            <p:cNvSpPr>
              <a:spLocks noChangeArrowheads="1"/>
            </p:cNvSpPr>
            <p:nvPr/>
          </p:nvSpPr>
          <p:spPr bwMode="auto">
            <a:xfrm>
              <a:off x="7150100" y="3975100"/>
              <a:ext cx="2794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65125" indent="-365125"/>
              <a:r>
                <a:rPr lang="it-IT" sz="24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</p:grpSp>
      <p:sp>
        <p:nvSpPr>
          <p:cNvPr id="114" name="Rectangle 13"/>
          <p:cNvSpPr>
            <a:spLocks noChangeArrowheads="1"/>
          </p:cNvSpPr>
          <p:nvPr/>
        </p:nvSpPr>
        <p:spPr bwMode="auto">
          <a:xfrm>
            <a:off x="107950" y="4292600"/>
            <a:ext cx="889317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Times New Roman" pitchFamily="18" charset="0"/>
              </a:rPr>
              <a:t>Osservazione 1</a:t>
            </a:r>
            <a:r>
              <a:rPr lang="en-US" sz="2200">
                <a:solidFill>
                  <a:schemeClr val="bg1"/>
                </a:solidFill>
                <a:latin typeface="Times New Roman" pitchFamily="18" charset="0"/>
              </a:rPr>
              <a:t>: l’albero non è strettamente binario: compare un confronto </a:t>
            </a:r>
            <a:r>
              <a:rPr lang="en-US" sz="2200">
                <a:latin typeface="Times New Roman" pitchFamily="18" charset="0"/>
              </a:rPr>
              <a:t>inutile</a:t>
            </a:r>
            <a:r>
              <a:rPr lang="en-US" sz="2200">
                <a:solidFill>
                  <a:schemeClr val="bg1"/>
                </a:solidFill>
                <a:latin typeface="Times New Roman" pitchFamily="18" charset="0"/>
              </a:rPr>
              <a:t>!</a:t>
            </a:r>
          </a:p>
          <a:p>
            <a:pPr marL="457200" indent="-4572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200">
                <a:latin typeface="Times New Roman" pitchFamily="18" charset="0"/>
              </a:rPr>
              <a:t>Osservazione 2</a:t>
            </a:r>
            <a:r>
              <a:rPr lang="en-US" sz="2200">
                <a:solidFill>
                  <a:schemeClr val="bg1"/>
                </a:solidFill>
                <a:latin typeface="Times New Roman" pitchFamily="18" charset="0"/>
              </a:rPr>
              <a:t>: tutte le foglie sono alla stessa altezza (e infatti il SS esegue sempre lo stesso numero di confronti!)</a:t>
            </a:r>
          </a:p>
          <a:p>
            <a:pPr marL="457200" indent="-4572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Times New Roman" pitchFamily="18" charset="0"/>
              </a:rPr>
              <a:t>Osservazione 3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: la permutazione </a:t>
            </a:r>
            <a:r>
              <a:rPr lang="en-US">
                <a:latin typeface="Times New Roman" pitchFamily="18" charset="0"/>
              </a:rPr>
              <a:t>&lt;3,2,1&gt;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è raggiungibile solo nel caso in cui </a:t>
            </a: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=a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cxnSp>
        <p:nvCxnSpPr>
          <p:cNvPr id="9" name="Connettore 2 8"/>
          <p:cNvCxnSpPr/>
          <p:nvPr/>
        </p:nvCxnSpPr>
        <p:spPr bwMode="auto">
          <a:xfrm flipV="1">
            <a:off x="4427538" y="4200525"/>
            <a:ext cx="1868487" cy="1676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/>
          <p:cNvCxnSpPr/>
          <p:nvPr/>
        </p:nvCxnSpPr>
        <p:spPr bwMode="auto">
          <a:xfrm flipH="1" flipV="1">
            <a:off x="1438275" y="3211513"/>
            <a:ext cx="582613" cy="15716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39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908050"/>
            <a:ext cx="7920038" cy="5545138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Per una particolare istanza, i confronti eseguiti da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su quella istanza rappresentano un </a:t>
            </a:r>
            <a:r>
              <a:rPr lang="it-IT" altLang="it-IT" sz="2800" smtClean="0">
                <a:solidFill>
                  <a:srgbClr val="FFFF00"/>
                </a:solidFill>
              </a:rPr>
              <a:t>cammino radice – foglia</a:t>
            </a:r>
          </a:p>
          <a:p>
            <a:pPr eaLnBrk="1" hangingPunct="1"/>
            <a:r>
              <a:rPr lang="it-IT" sz="2800" smtClean="0"/>
              <a:t>L’algoritmo segue un cammino diverso a seconda delle </a:t>
            </a:r>
            <a:r>
              <a:rPr lang="en-US" sz="2800" smtClean="0"/>
              <a:t>caratteristiche </a:t>
            </a:r>
            <a:r>
              <a:rPr lang="it-IT" sz="2800" smtClean="0"/>
              <a:t>dell’input</a:t>
            </a:r>
          </a:p>
          <a:p>
            <a:pPr lvl="1" eaLnBrk="1" hangingPunct="1"/>
            <a:r>
              <a:rPr lang="it-IT" altLang="it-IT" sz="2400" smtClean="0"/>
              <a:t>Caso peggiore: cammino più lungo</a:t>
            </a:r>
          </a:p>
          <a:p>
            <a:pPr lvl="1" eaLnBrk="1" hangingPunct="1"/>
            <a:r>
              <a:rPr lang="it-IT" altLang="it-IT" sz="2400" smtClean="0"/>
              <a:t>Caso migliore: cammino più breve</a:t>
            </a:r>
          </a:p>
          <a:p>
            <a:pPr eaLnBrk="1" hangingPunct="1"/>
            <a:r>
              <a:rPr lang="it-IT" altLang="it-IT" sz="2800" smtClean="0"/>
              <a:t>Il numero di confronti nel caso peggiore è pari </a:t>
            </a:r>
            <a:r>
              <a:rPr lang="it-IT" altLang="it-IT" sz="2800" smtClean="0">
                <a:solidFill>
                  <a:srgbClr val="FFFF00"/>
                </a:solidFill>
              </a:rPr>
              <a:t>all’altezza dell’albero di decisione </a:t>
            </a:r>
            <a:r>
              <a:rPr lang="it-IT" altLang="it-IT" sz="2800" smtClean="0"/>
              <a:t>(ovvero alla lunghezza, in termini di numero di archi, del più lungo cammino radice-foglia)</a:t>
            </a:r>
          </a:p>
          <a:p>
            <a:pPr eaLnBrk="1" hangingPunct="1"/>
            <a:endParaRPr lang="it-IT" altLang="it-IT" sz="700" smtClean="0">
              <a:solidFill>
                <a:srgbClr val="FFFF00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black">
          <a:xfrm>
            <a:off x="4572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Proprietà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111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Lemma</a:t>
            </a:r>
            <a:r>
              <a:rPr lang="it-IT" altLang="it-IT" sz="2800" smtClean="0"/>
              <a:t>: Un albero strettamente binario (ovvero, in cui ogni nodo interno ha esattamente due figli) con </a:t>
            </a:r>
            <a:r>
              <a:rPr lang="it-IT" altLang="it-IT" sz="2800" smtClean="0">
                <a:solidFill>
                  <a:srgbClr val="FFFF00"/>
                </a:solidFill>
              </a:rPr>
              <a:t>k foglie</a:t>
            </a:r>
            <a:r>
              <a:rPr lang="it-IT" altLang="it-IT" sz="2800" smtClean="0"/>
              <a:t> ha </a:t>
            </a:r>
            <a:r>
              <a:rPr lang="it-IT" altLang="it-IT" sz="2800" smtClean="0">
                <a:solidFill>
                  <a:srgbClr val="FFFF00"/>
                </a:solidFill>
              </a:rPr>
              <a:t>altezza h(k) </a:t>
            </a:r>
            <a:r>
              <a:rPr lang="it-IT" altLang="it-IT" sz="2800" smtClean="0">
                <a:solidFill>
                  <a:srgbClr val="FFFF00"/>
                </a:solidFill>
                <a:sym typeface="Symbol" pitchFamily="18" charset="2"/>
              </a:rPr>
              <a:t></a:t>
            </a:r>
            <a:r>
              <a:rPr lang="it-IT" altLang="it-IT" sz="2800" smtClean="0">
                <a:solidFill>
                  <a:srgbClr val="FFFF00"/>
                </a:solidFill>
              </a:rPr>
              <a:t> log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 k.</a:t>
            </a:r>
          </a:p>
          <a:p>
            <a:pPr marL="0" indent="0" eaLnBrk="1" hangingPunct="1"/>
            <a:endParaRPr lang="it-IT" altLang="it-IT" sz="8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Dim</a:t>
            </a:r>
            <a:r>
              <a:rPr lang="it-IT" altLang="it-IT" sz="2800" smtClean="0"/>
              <a:t>: Dimostrazione per induzione su k:</a:t>
            </a:r>
          </a:p>
          <a:p>
            <a:pPr marL="830263" lvl="1" eaLnBrk="1" hangingPunct="1"/>
            <a:r>
              <a:rPr lang="it-IT" altLang="it-IT" sz="2400" smtClean="0"/>
              <a:t>Caso base k=1 (albero-nodo    ): banale h(k)=0</a:t>
            </a:r>
            <a:r>
              <a:rPr lang="it-IT" altLang="it-IT" sz="2400" smtClean="0">
                <a:cs typeface="Times New Roman" pitchFamily="18" charset="0"/>
              </a:rPr>
              <a:t>≥ log</a:t>
            </a:r>
            <a:r>
              <a:rPr lang="it-IT" altLang="it-IT" sz="2400" baseline="-25000" smtClean="0">
                <a:cs typeface="Times New Roman" pitchFamily="18" charset="0"/>
              </a:rPr>
              <a:t>2</a:t>
            </a:r>
            <a:r>
              <a:rPr lang="it-IT" altLang="it-IT" sz="2400" smtClean="0">
                <a:cs typeface="Times New Roman" pitchFamily="18" charset="0"/>
              </a:rPr>
              <a:t>1=0</a:t>
            </a:r>
          </a:p>
          <a:p>
            <a:pPr marL="830263" lvl="1" eaLnBrk="1" hangingPunct="1"/>
            <a:r>
              <a:rPr lang="it-IT" altLang="it-IT" sz="2400" smtClean="0"/>
              <a:t>Caso k&gt;1: supposto vero per k-1 foglie, dimostriamolo per k; poiché la radice ha 2 figli, uno dei due suoi sottoalberi deve contenere almeno la metà (parte intera sup.) delle foglie, e quindi 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/>
              <a:t>h(k) </a:t>
            </a:r>
            <a:r>
              <a:rPr lang="it-IT" altLang="it-IT" sz="3200" smtClean="0">
                <a:cs typeface="Times New Roman" pitchFamily="18" charset="0"/>
              </a:rPr>
              <a:t>≥1+h(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it-IT" altLang="it-IT" sz="3200" smtClean="0">
                <a:cs typeface="Times New Roman" pitchFamily="18" charset="0"/>
              </a:rPr>
              <a:t>k/2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</a:t>
            </a:r>
            <a:r>
              <a:rPr lang="it-IT" altLang="it-IT" sz="3200" smtClean="0">
                <a:cs typeface="Times New Roman" pitchFamily="18" charset="0"/>
              </a:rPr>
              <a:t>) ≥ </a:t>
            </a:r>
            <a:r>
              <a:rPr lang="it-IT" altLang="it-IT" sz="2400" smtClean="0">
                <a:solidFill>
                  <a:srgbClr val="FFFF00"/>
                </a:solidFill>
                <a:cs typeface="Times New Roman" pitchFamily="18" charset="0"/>
              </a:rPr>
              <a:t>(hp induttiva)</a:t>
            </a:r>
            <a:r>
              <a:rPr lang="it-IT" altLang="it-IT" sz="3200" smtClean="0">
                <a:cs typeface="Times New Roman" pitchFamily="18" charset="0"/>
              </a:rPr>
              <a:t> 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(k/2)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>
                <a:cs typeface="Times New Roman" pitchFamily="18" charset="0"/>
              </a:rPr>
              <a:t>=1+log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k-log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2=log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k.</a:t>
            </a:r>
            <a:endParaRPr lang="it-IT" altLang="it-IT" sz="3200" smtClean="0"/>
          </a:p>
          <a:p>
            <a:pPr marL="830263" lvl="1" algn="r" eaLnBrk="1" hangingPunct="1">
              <a:buFontTx/>
              <a:buNone/>
            </a:pPr>
            <a:r>
              <a:rPr lang="it-IT" altLang="it-IT" sz="2400" smtClean="0"/>
              <a:t> </a:t>
            </a:r>
            <a:r>
              <a:rPr lang="it-IT" altLang="it-IT" sz="2400" smtClean="0">
                <a:solidFill>
                  <a:srgbClr val="FFFF00"/>
                </a:solidFill>
              </a:rPr>
              <a:t>QED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Altezza in funzione delle foglie</a:t>
            </a:r>
          </a:p>
        </p:txBody>
      </p:sp>
      <p:sp>
        <p:nvSpPr>
          <p:cNvPr id="15366" name="Ovale 5"/>
          <p:cNvSpPr>
            <a:spLocks noChangeArrowheads="1"/>
          </p:cNvSpPr>
          <p:nvPr/>
        </p:nvSpPr>
        <p:spPr bwMode="auto">
          <a:xfrm>
            <a:off x="4427538" y="3500438"/>
            <a:ext cx="215900" cy="2159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5897</TotalTime>
  <Words>1812</Words>
  <Application>Microsoft Office PowerPoint</Application>
  <PresentationFormat>Presentazione su schermo (4:3)</PresentationFormat>
  <Paragraphs>277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Tema di Office</vt:lpstr>
      <vt:lpstr>2ott03</vt:lpstr>
      <vt:lpstr>Didattica e Fondamenti degli Algoritmi e della Calcolabilità Settima giornata Risolvere ottimamente un problema in P:  Il problema dell’ordinamento: Merge Sort </vt:lpstr>
      <vt:lpstr>Riepilogo per il problema dell’ordinamento</vt:lpstr>
      <vt:lpstr>Presentazione standard di PowerPoint</vt:lpstr>
      <vt:lpstr>Presentazione standard di PowerPoint</vt:lpstr>
      <vt:lpstr>Presentazione standard di PowerPoint</vt:lpstr>
      <vt:lpstr>Esempio</vt:lpstr>
      <vt:lpstr>Albero di decisione del SS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 su un array di 9 elementi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Più precisamente…</vt:lpstr>
      <vt:lpstr>Osservazioni finali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e Fondamenti degli Algoritmi e della Calcolabilità Settima giornata Risolvere ottimamente un problema in P:  Il problema dell’ordinamento: Merge Sort </dc:title>
  <dc:creator>Guido</dc:creator>
  <cp:lastModifiedBy>Guido</cp:lastModifiedBy>
  <cp:revision>5</cp:revision>
  <dcterms:created xsi:type="dcterms:W3CDTF">2015-04-19T08:16:45Z</dcterms:created>
  <dcterms:modified xsi:type="dcterms:W3CDTF">2015-04-23T10:33:58Z</dcterms:modified>
</cp:coreProperties>
</file>